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Montserrat Bold" charset="1" panose="00000800000000000000"/>
      <p:regular r:id="rId22"/>
    </p:embeddedFont>
    <p:embeddedFont>
      <p:font typeface="Montserrat Ultra-Bold" charset="1" panose="00000900000000000000"/>
      <p:regular r:id="rId23"/>
    </p:embeddedFont>
    <p:embeddedFont>
      <p:font typeface="Montserrat" charset="1" panose="00000500000000000000"/>
      <p:regular r:id="rId24"/>
    </p:embeddedFont>
    <p:embeddedFont>
      <p:font typeface="Montserrat Light" charset="1" panose="000004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54.png" Type="http://schemas.openxmlformats.org/officeDocument/2006/relationships/image"/><Relationship Id="rId13" Target="../media/image55.svg" Type="http://schemas.openxmlformats.org/officeDocument/2006/relationships/image"/><Relationship Id="rId14" Target="../media/image28.png" Type="http://schemas.openxmlformats.org/officeDocument/2006/relationships/image"/><Relationship Id="rId15" Target="../media/image29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25.png" Type="http://schemas.openxmlformats.org/officeDocument/2006/relationships/image"/><Relationship Id="rId7" Target="../media/image20.pn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32.png" Type="http://schemas.openxmlformats.org/officeDocument/2006/relationships/image"/><Relationship Id="rId14" Target="../media/image56.png" Type="http://schemas.openxmlformats.org/officeDocument/2006/relationships/image"/><Relationship Id="rId15" Target="../media/image57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25.png" Type="http://schemas.openxmlformats.org/officeDocument/2006/relationships/image"/><Relationship Id="rId7" Target="../media/image20.pn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25.png" Type="http://schemas.openxmlformats.org/officeDocument/2006/relationships/image"/><Relationship Id="rId7" Target="../media/image20.pn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58.png" Type="http://schemas.openxmlformats.org/officeDocument/2006/relationships/image"/><Relationship Id="rId14" Target="../media/image59.svg" Type="http://schemas.openxmlformats.org/officeDocument/2006/relationships/image"/><Relationship Id="rId15" Target="../media/image60.png" Type="http://schemas.openxmlformats.org/officeDocument/2006/relationships/image"/><Relationship Id="rId16" Target="../media/image61.svg" Type="http://schemas.openxmlformats.org/officeDocument/2006/relationships/image"/><Relationship Id="rId17" Target="../media/image56.png" Type="http://schemas.openxmlformats.org/officeDocument/2006/relationships/image"/><Relationship Id="rId18" Target="../media/image57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25.png" Type="http://schemas.openxmlformats.org/officeDocument/2006/relationships/image"/><Relationship Id="rId7" Target="../media/image20.pn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12" Target="../media/image64.pn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25.png" Type="http://schemas.openxmlformats.org/officeDocument/2006/relationships/image"/><Relationship Id="rId7" Target="../media/image20.pn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65.png" Type="http://schemas.openxmlformats.org/officeDocument/2006/relationships/image"/><Relationship Id="rId12" Target="../media/image66.svg" Type="http://schemas.openxmlformats.org/officeDocument/2006/relationships/image"/><Relationship Id="rId13" Target="https://github.com/Abdulrahman078/Assignment-1-Integrating-Text-to-Text-AI-Pipelines-with-Gradio.git" TargetMode="External" Type="http://schemas.openxmlformats.org/officeDocument/2006/relationships/hyperlink"/><Relationship Id="rId14" Target="https://huggingface.co/spaces/Abduuu/Sentiment-Analysis" TargetMode="External" Type="http://schemas.openxmlformats.org/officeDocument/2006/relationships/hyperlink"/><Relationship Id="rId15" Target="../media/image32.png" Type="http://schemas.openxmlformats.org/officeDocument/2006/relationships/image"/><Relationship Id="rId16" Target="https://huggingface.co/spaces/Abduuu/Bilingual_Food_Recognition_and_Nutrition_Info_Tool" TargetMode="External" Type="http://schemas.openxmlformats.org/officeDocument/2006/relationships/hyperlink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https://github.com/Abdulrahman078/Bilingual-Food-Recognition-and-Nutrition-Info-Tool.git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15" Target="../media/image21.png" Type="http://schemas.openxmlformats.org/officeDocument/2006/relationships/image"/><Relationship Id="rId16" Target="../media/image22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30.png" Type="http://schemas.openxmlformats.org/officeDocument/2006/relationships/image"/><Relationship Id="rId15" Target="../media/image31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0.png" Type="http://schemas.openxmlformats.org/officeDocument/2006/relationships/image"/><Relationship Id="rId7" Target="../media/image25.pn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0.png" Type="http://schemas.openxmlformats.org/officeDocument/2006/relationships/image"/><Relationship Id="rId7" Target="../media/image25.pn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0.png" Type="http://schemas.openxmlformats.org/officeDocument/2006/relationships/image"/><Relationship Id="rId7" Target="../media/image25.pn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42.png" Type="http://schemas.openxmlformats.org/officeDocument/2006/relationships/image"/><Relationship Id="rId15" Target="../media/image43.png" Type="http://schemas.openxmlformats.org/officeDocument/2006/relationships/image"/><Relationship Id="rId16" Target="../media/image44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0.png" Type="http://schemas.openxmlformats.org/officeDocument/2006/relationships/image"/><Relationship Id="rId7" Target="../media/image25.pn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jpe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0.png" Type="http://schemas.openxmlformats.org/officeDocument/2006/relationships/image"/><Relationship Id="rId7" Target="../media/image25.png" Type="http://schemas.openxmlformats.org/officeDocument/2006/relationships/image"/><Relationship Id="rId8" Target="../media/image45.jpeg" Type="http://schemas.openxmlformats.org/officeDocument/2006/relationships/image"/><Relationship Id="rId9" Target="../media/image4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62015">
            <a:off x="10606840" y="3036203"/>
            <a:ext cx="12488918" cy="6176040"/>
          </a:xfrm>
          <a:custGeom>
            <a:avLst/>
            <a:gdLst/>
            <a:ahLst/>
            <a:cxnLst/>
            <a:rect r="r" b="b" t="t" l="l"/>
            <a:pathLst>
              <a:path h="6176040" w="12488918">
                <a:moveTo>
                  <a:pt x="0" y="0"/>
                </a:moveTo>
                <a:lnTo>
                  <a:pt x="12488918" y="0"/>
                </a:lnTo>
                <a:lnTo>
                  <a:pt x="12488918" y="6176039"/>
                </a:lnTo>
                <a:lnTo>
                  <a:pt x="0" y="6176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92416">
            <a:off x="-4102332" y="4826625"/>
            <a:ext cx="13034898" cy="6446038"/>
          </a:xfrm>
          <a:custGeom>
            <a:avLst/>
            <a:gdLst/>
            <a:ahLst/>
            <a:cxnLst/>
            <a:rect r="r" b="b" t="t" l="l"/>
            <a:pathLst>
              <a:path h="6446038" w="13034898">
                <a:moveTo>
                  <a:pt x="0" y="0"/>
                </a:moveTo>
                <a:lnTo>
                  <a:pt x="13034898" y="0"/>
                </a:lnTo>
                <a:lnTo>
                  <a:pt x="13034898" y="6446039"/>
                </a:lnTo>
                <a:lnTo>
                  <a:pt x="0" y="6446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11354" y="-2353991"/>
            <a:ext cx="7929446" cy="7929446"/>
          </a:xfrm>
          <a:custGeom>
            <a:avLst/>
            <a:gdLst/>
            <a:ahLst/>
            <a:cxnLst/>
            <a:rect r="r" b="b" t="t" l="l"/>
            <a:pathLst>
              <a:path h="7929446" w="7929446">
                <a:moveTo>
                  <a:pt x="0" y="0"/>
                </a:moveTo>
                <a:lnTo>
                  <a:pt x="7929446" y="0"/>
                </a:lnTo>
                <a:lnTo>
                  <a:pt x="7929446" y="7929447"/>
                </a:lnTo>
                <a:lnTo>
                  <a:pt x="0" y="7929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621428">
            <a:off x="-5698100" y="-3688390"/>
            <a:ext cx="10550923" cy="11871643"/>
          </a:xfrm>
          <a:custGeom>
            <a:avLst/>
            <a:gdLst/>
            <a:ahLst/>
            <a:cxnLst/>
            <a:rect r="r" b="b" t="t" l="l"/>
            <a:pathLst>
              <a:path h="11871643" w="10550923">
                <a:moveTo>
                  <a:pt x="0" y="0"/>
                </a:moveTo>
                <a:lnTo>
                  <a:pt x="10550923" y="0"/>
                </a:lnTo>
                <a:lnTo>
                  <a:pt x="10550923" y="11871643"/>
                </a:lnTo>
                <a:lnTo>
                  <a:pt x="0" y="118716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60540" y="-2792995"/>
            <a:ext cx="13387940" cy="7815210"/>
          </a:xfrm>
          <a:custGeom>
            <a:avLst/>
            <a:gdLst/>
            <a:ahLst/>
            <a:cxnLst/>
            <a:rect r="r" b="b" t="t" l="l"/>
            <a:pathLst>
              <a:path h="7815210" w="13387940">
                <a:moveTo>
                  <a:pt x="0" y="0"/>
                </a:moveTo>
                <a:lnTo>
                  <a:pt x="13387939" y="0"/>
                </a:lnTo>
                <a:lnTo>
                  <a:pt x="13387939" y="7815210"/>
                </a:lnTo>
                <a:lnTo>
                  <a:pt x="0" y="78152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43506" y="4626186"/>
            <a:ext cx="10600988" cy="1708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b="true" sz="10000" spc="39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PROJECTS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61987" y="7334565"/>
            <a:ext cx="3203971" cy="3102512"/>
          </a:xfrm>
          <a:custGeom>
            <a:avLst/>
            <a:gdLst/>
            <a:ahLst/>
            <a:cxnLst/>
            <a:rect r="r" b="b" t="t" l="l"/>
            <a:pathLst>
              <a:path h="3102512" w="3203971">
                <a:moveTo>
                  <a:pt x="0" y="0"/>
                </a:moveTo>
                <a:lnTo>
                  <a:pt x="3203970" y="0"/>
                </a:lnTo>
                <a:lnTo>
                  <a:pt x="3203970" y="3102512"/>
                </a:lnTo>
                <a:lnTo>
                  <a:pt x="0" y="3102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254801">
            <a:off x="-1575716" y="-785323"/>
            <a:ext cx="4114326" cy="4344207"/>
          </a:xfrm>
          <a:custGeom>
            <a:avLst/>
            <a:gdLst/>
            <a:ahLst/>
            <a:cxnLst/>
            <a:rect r="r" b="b" t="t" l="l"/>
            <a:pathLst>
              <a:path h="4344207" w="4114326">
                <a:moveTo>
                  <a:pt x="0" y="0"/>
                </a:moveTo>
                <a:lnTo>
                  <a:pt x="4114326" y="0"/>
                </a:lnTo>
                <a:lnTo>
                  <a:pt x="4114326" y="4344207"/>
                </a:lnTo>
                <a:lnTo>
                  <a:pt x="0" y="4344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4" id="4"/>
          <p:cNvSpPr/>
          <p:nvPr/>
        </p:nvSpPr>
        <p:spPr>
          <a:xfrm>
            <a:off x="1977496" y="2641050"/>
            <a:ext cx="13865616" cy="0"/>
          </a:xfrm>
          <a:prstGeom prst="line">
            <a:avLst/>
          </a:prstGeom>
          <a:ln cap="flat" w="19050">
            <a:solidFill>
              <a:srgbClr val="EA926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977496" y="1395655"/>
            <a:ext cx="13865616" cy="82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b="true" sz="4888" spc="190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FOOD RECOGNITION &amp;</a:t>
            </a:r>
            <a:r>
              <a:rPr lang="en-US" b="true" sz="4888" spc="190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Nutrition Info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997499" y="8121679"/>
            <a:ext cx="2743058" cy="3021266"/>
          </a:xfrm>
          <a:custGeom>
            <a:avLst/>
            <a:gdLst/>
            <a:ahLst/>
            <a:cxnLst/>
            <a:rect r="r" b="b" t="t" l="l"/>
            <a:pathLst>
              <a:path h="3021266" w="2743058">
                <a:moveTo>
                  <a:pt x="0" y="0"/>
                </a:moveTo>
                <a:lnTo>
                  <a:pt x="2743058" y="0"/>
                </a:lnTo>
                <a:lnTo>
                  <a:pt x="2743058" y="3021266"/>
                </a:lnTo>
                <a:lnTo>
                  <a:pt x="0" y="30212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491267">
            <a:off x="13200211" y="-4863628"/>
            <a:ext cx="9309506" cy="7645432"/>
          </a:xfrm>
          <a:custGeom>
            <a:avLst/>
            <a:gdLst/>
            <a:ahLst/>
            <a:cxnLst/>
            <a:rect r="r" b="b" t="t" l="l"/>
            <a:pathLst>
              <a:path h="7645432" w="9309506">
                <a:moveTo>
                  <a:pt x="0" y="0"/>
                </a:moveTo>
                <a:lnTo>
                  <a:pt x="9309506" y="0"/>
                </a:lnTo>
                <a:lnTo>
                  <a:pt x="9309506" y="7645432"/>
                </a:lnTo>
                <a:lnTo>
                  <a:pt x="0" y="76454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61987" y="1510888"/>
            <a:ext cx="683500" cy="683500"/>
          </a:xfrm>
          <a:custGeom>
            <a:avLst/>
            <a:gdLst/>
            <a:ahLst/>
            <a:cxnLst/>
            <a:rect r="r" b="b" t="t" l="l"/>
            <a:pathLst>
              <a:path h="683500" w="683500">
                <a:moveTo>
                  <a:pt x="0" y="0"/>
                </a:moveTo>
                <a:lnTo>
                  <a:pt x="683499" y="0"/>
                </a:lnTo>
                <a:lnTo>
                  <a:pt x="683499" y="683500"/>
                </a:lnTo>
                <a:lnTo>
                  <a:pt x="0" y="683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3006309" y="6173291"/>
            <a:ext cx="100372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8634192" y="6168529"/>
            <a:ext cx="100372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3990876" y="6163766"/>
            <a:ext cx="100372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207353" y="4963235"/>
            <a:ext cx="601640" cy="601640"/>
          </a:xfrm>
          <a:custGeom>
            <a:avLst/>
            <a:gdLst/>
            <a:ahLst/>
            <a:cxnLst/>
            <a:rect r="r" b="b" t="t" l="l"/>
            <a:pathLst>
              <a:path h="601640" w="601640">
                <a:moveTo>
                  <a:pt x="0" y="0"/>
                </a:moveTo>
                <a:lnTo>
                  <a:pt x="601639" y="0"/>
                </a:lnTo>
                <a:lnTo>
                  <a:pt x="601639" y="601639"/>
                </a:lnTo>
                <a:lnTo>
                  <a:pt x="0" y="6016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02359" y="4677187"/>
            <a:ext cx="551475" cy="887687"/>
          </a:xfrm>
          <a:custGeom>
            <a:avLst/>
            <a:gdLst/>
            <a:ahLst/>
            <a:cxnLst/>
            <a:rect r="r" b="b" t="t" l="l"/>
            <a:pathLst>
              <a:path h="887687" w="551475">
                <a:moveTo>
                  <a:pt x="0" y="0"/>
                </a:moveTo>
                <a:lnTo>
                  <a:pt x="551476" y="0"/>
                </a:lnTo>
                <a:lnTo>
                  <a:pt x="551476" y="887687"/>
                </a:lnTo>
                <a:lnTo>
                  <a:pt x="0" y="8876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55449" y="5583924"/>
            <a:ext cx="2705448" cy="44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0"/>
              </a:lnSpc>
            </a:pPr>
            <a:r>
              <a:rPr lang="en-US" b="true" sz="2249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Food Recognition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9211" y="6428876"/>
            <a:ext cx="4537923" cy="1501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5"/>
              </a:lnSpc>
            </a:pPr>
            <a:r>
              <a:rPr lang="en-US" sz="174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Implement an AI system that recognizes various food items from images using advanced visual question-answering models.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11719" y="5583924"/>
            <a:ext cx="2448673" cy="44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0"/>
              </a:lnSpc>
            </a:pPr>
            <a:r>
              <a:rPr lang="en-US" b="true" sz="2249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Nutritional Data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09217" y="6428876"/>
            <a:ext cx="4340441" cy="1501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5"/>
              </a:lnSpc>
            </a:pPr>
            <a:r>
              <a:rPr lang="en-US" sz="174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Provide users with detailed nutritional data (calories, protein, carbs, sugars, fiber, sodium, fat) in an easy-to-read format.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07008" y="5583924"/>
            <a:ext cx="2571463" cy="44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0"/>
              </a:lnSpc>
            </a:pPr>
            <a:r>
              <a:rPr lang="en-US" b="true" sz="2249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Bilingual Output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81742" y="6428876"/>
            <a:ext cx="3821995" cy="1120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5"/>
              </a:lnSpc>
            </a:pPr>
            <a:r>
              <a:rPr lang="en-US" sz="174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Present nutritional details in both English and Arabic to serve a wider user base.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191920" y="4963235"/>
            <a:ext cx="601640" cy="601640"/>
          </a:xfrm>
          <a:custGeom>
            <a:avLst/>
            <a:gdLst/>
            <a:ahLst/>
            <a:cxnLst/>
            <a:rect r="r" b="b" t="t" l="l"/>
            <a:pathLst>
              <a:path h="601640" w="601640">
                <a:moveTo>
                  <a:pt x="0" y="0"/>
                </a:moveTo>
                <a:lnTo>
                  <a:pt x="601639" y="0"/>
                </a:lnTo>
                <a:lnTo>
                  <a:pt x="601639" y="601639"/>
                </a:lnTo>
                <a:lnTo>
                  <a:pt x="0" y="6016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000905" y="2829754"/>
            <a:ext cx="4270301" cy="604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3"/>
              </a:lnSpc>
            </a:pPr>
            <a:r>
              <a:rPr lang="en-US" b="true" sz="3588" spc="13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GOALS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61987" y="7334565"/>
            <a:ext cx="3203971" cy="3102512"/>
          </a:xfrm>
          <a:custGeom>
            <a:avLst/>
            <a:gdLst/>
            <a:ahLst/>
            <a:cxnLst/>
            <a:rect r="r" b="b" t="t" l="l"/>
            <a:pathLst>
              <a:path h="3102512" w="3203971">
                <a:moveTo>
                  <a:pt x="0" y="0"/>
                </a:moveTo>
                <a:lnTo>
                  <a:pt x="3203970" y="0"/>
                </a:lnTo>
                <a:lnTo>
                  <a:pt x="3203970" y="3102512"/>
                </a:lnTo>
                <a:lnTo>
                  <a:pt x="0" y="3102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254801">
            <a:off x="-1575716" y="-785323"/>
            <a:ext cx="4114326" cy="4344207"/>
          </a:xfrm>
          <a:custGeom>
            <a:avLst/>
            <a:gdLst/>
            <a:ahLst/>
            <a:cxnLst/>
            <a:rect r="r" b="b" t="t" l="l"/>
            <a:pathLst>
              <a:path h="4344207" w="4114326">
                <a:moveTo>
                  <a:pt x="0" y="0"/>
                </a:moveTo>
                <a:lnTo>
                  <a:pt x="4114326" y="0"/>
                </a:lnTo>
                <a:lnTo>
                  <a:pt x="4114326" y="4344207"/>
                </a:lnTo>
                <a:lnTo>
                  <a:pt x="0" y="4344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4" id="4"/>
          <p:cNvSpPr/>
          <p:nvPr/>
        </p:nvSpPr>
        <p:spPr>
          <a:xfrm>
            <a:off x="1977496" y="2641050"/>
            <a:ext cx="13865616" cy="0"/>
          </a:xfrm>
          <a:prstGeom prst="line">
            <a:avLst/>
          </a:prstGeom>
          <a:ln cap="flat" w="19050">
            <a:solidFill>
              <a:srgbClr val="EA926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977496" y="1395655"/>
            <a:ext cx="13865616" cy="82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b="true" sz="4888" spc="190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FOOD RECOGNITION &amp;</a:t>
            </a:r>
            <a:r>
              <a:rPr lang="en-US" b="true" sz="4888" spc="190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Nutrition Info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997499" y="8121679"/>
            <a:ext cx="2743058" cy="3021266"/>
          </a:xfrm>
          <a:custGeom>
            <a:avLst/>
            <a:gdLst/>
            <a:ahLst/>
            <a:cxnLst/>
            <a:rect r="r" b="b" t="t" l="l"/>
            <a:pathLst>
              <a:path h="3021266" w="2743058">
                <a:moveTo>
                  <a:pt x="0" y="0"/>
                </a:moveTo>
                <a:lnTo>
                  <a:pt x="2743058" y="0"/>
                </a:lnTo>
                <a:lnTo>
                  <a:pt x="2743058" y="3021266"/>
                </a:lnTo>
                <a:lnTo>
                  <a:pt x="0" y="30212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491267">
            <a:off x="13200211" y="-4863628"/>
            <a:ext cx="9309506" cy="7645432"/>
          </a:xfrm>
          <a:custGeom>
            <a:avLst/>
            <a:gdLst/>
            <a:ahLst/>
            <a:cxnLst/>
            <a:rect r="r" b="b" t="t" l="l"/>
            <a:pathLst>
              <a:path h="7645432" w="9309506">
                <a:moveTo>
                  <a:pt x="0" y="0"/>
                </a:moveTo>
                <a:lnTo>
                  <a:pt x="9309506" y="0"/>
                </a:lnTo>
                <a:lnTo>
                  <a:pt x="9309506" y="7645432"/>
                </a:lnTo>
                <a:lnTo>
                  <a:pt x="0" y="76454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61987" y="1510888"/>
            <a:ext cx="683500" cy="683500"/>
          </a:xfrm>
          <a:custGeom>
            <a:avLst/>
            <a:gdLst/>
            <a:ahLst/>
            <a:cxnLst/>
            <a:rect r="r" b="b" t="t" l="l"/>
            <a:pathLst>
              <a:path h="683500" w="683500">
                <a:moveTo>
                  <a:pt x="0" y="0"/>
                </a:moveTo>
                <a:lnTo>
                  <a:pt x="683499" y="0"/>
                </a:lnTo>
                <a:lnTo>
                  <a:pt x="683499" y="683500"/>
                </a:lnTo>
                <a:lnTo>
                  <a:pt x="0" y="683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60073" y="5009495"/>
            <a:ext cx="360223" cy="362619"/>
          </a:xfrm>
          <a:custGeom>
            <a:avLst/>
            <a:gdLst/>
            <a:ahLst/>
            <a:cxnLst/>
            <a:rect r="r" b="b" t="t" l="l"/>
            <a:pathLst>
              <a:path h="362619" w="360223">
                <a:moveTo>
                  <a:pt x="0" y="0"/>
                </a:moveTo>
                <a:lnTo>
                  <a:pt x="360223" y="0"/>
                </a:lnTo>
                <a:lnTo>
                  <a:pt x="360223" y="362619"/>
                </a:lnTo>
                <a:lnTo>
                  <a:pt x="0" y="3626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415997" y="5079592"/>
            <a:ext cx="222425" cy="22242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926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004934" y="5079592"/>
            <a:ext cx="222425" cy="22242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926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501322" y="5009495"/>
            <a:ext cx="372868" cy="370835"/>
          </a:xfrm>
          <a:custGeom>
            <a:avLst/>
            <a:gdLst/>
            <a:ahLst/>
            <a:cxnLst/>
            <a:rect r="r" b="b" t="t" l="l"/>
            <a:pathLst>
              <a:path h="370835" w="372868">
                <a:moveTo>
                  <a:pt x="0" y="0"/>
                </a:moveTo>
                <a:lnTo>
                  <a:pt x="372868" y="0"/>
                </a:lnTo>
                <a:lnTo>
                  <a:pt x="372868" y="370834"/>
                </a:lnTo>
                <a:lnTo>
                  <a:pt x="0" y="3708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191368" y="5618687"/>
            <a:ext cx="140050" cy="14005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2CD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91368" y="6009713"/>
            <a:ext cx="140050" cy="14005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2CD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192559" y="6387372"/>
            <a:ext cx="140050" cy="14005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2CD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192559" y="6778398"/>
            <a:ext cx="140050" cy="14005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2CD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3304784" y="7832137"/>
            <a:ext cx="222425" cy="222425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926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6977783" y="7774467"/>
            <a:ext cx="355543" cy="337766"/>
          </a:xfrm>
          <a:custGeom>
            <a:avLst/>
            <a:gdLst/>
            <a:ahLst/>
            <a:cxnLst/>
            <a:rect r="r" b="b" t="t" l="l"/>
            <a:pathLst>
              <a:path h="337766" w="355543">
                <a:moveTo>
                  <a:pt x="0" y="0"/>
                </a:moveTo>
                <a:lnTo>
                  <a:pt x="355543" y="0"/>
                </a:lnTo>
                <a:lnTo>
                  <a:pt x="355543" y="337765"/>
                </a:lnTo>
                <a:lnTo>
                  <a:pt x="0" y="33776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2004934" y="8035758"/>
            <a:ext cx="222425" cy="222425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9267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261393" y="8677899"/>
            <a:ext cx="140050" cy="140050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2CD5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3066865" y="7829138"/>
            <a:ext cx="559433" cy="539853"/>
          </a:xfrm>
          <a:custGeom>
            <a:avLst/>
            <a:gdLst/>
            <a:ahLst/>
            <a:cxnLst/>
            <a:rect r="r" b="b" t="t" l="l"/>
            <a:pathLst>
              <a:path h="539853" w="559433">
                <a:moveTo>
                  <a:pt x="0" y="0"/>
                </a:moveTo>
                <a:lnTo>
                  <a:pt x="559433" y="0"/>
                </a:lnTo>
                <a:lnTo>
                  <a:pt x="559433" y="539853"/>
                </a:lnTo>
                <a:lnTo>
                  <a:pt x="0" y="5398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7506832" y="2993475"/>
            <a:ext cx="3274337" cy="604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3"/>
              </a:lnSpc>
            </a:pPr>
            <a:r>
              <a:rPr lang="en-US" b="true" sz="3588" spc="13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 </a:t>
            </a:r>
            <a:r>
              <a:rPr lang="en-US" b="true" sz="3588" spc="13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USED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773032" y="4963857"/>
            <a:ext cx="2196854" cy="37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6"/>
              </a:lnSpc>
              <a:spcBef>
                <a:spcPct val="0"/>
              </a:spcBef>
            </a:pPr>
            <a:r>
              <a:rPr lang="en-US" b="true" sz="20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Gradio Interface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262584" y="4967965"/>
            <a:ext cx="1105387" cy="37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6"/>
              </a:lnSpc>
              <a:spcBef>
                <a:spcPct val="0"/>
              </a:spcBef>
            </a:pPr>
            <a:r>
              <a:rPr lang="en-US" b="true" sz="20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Python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366899" y="5506755"/>
            <a:ext cx="1399931" cy="29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4"/>
              </a:lnSpc>
              <a:spcBef>
                <a:spcPct val="0"/>
              </a:spcBef>
            </a:pPr>
            <a:r>
              <a:rPr lang="en-US" sz="1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Transformers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420289" y="5897781"/>
            <a:ext cx="646576" cy="29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4"/>
              </a:lnSpc>
              <a:spcBef>
                <a:spcPct val="0"/>
              </a:spcBef>
            </a:pPr>
            <a:r>
              <a:rPr lang="en-US" sz="1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Gradio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326032" y="6275440"/>
            <a:ext cx="978491" cy="29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4"/>
              </a:lnSpc>
              <a:spcBef>
                <a:spcPct val="0"/>
              </a:spcBef>
            </a:pPr>
            <a:r>
              <a:rPr lang="en-US" sz="1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requests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436924" y="6667929"/>
            <a:ext cx="527236" cy="29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4"/>
              </a:lnSpc>
              <a:spcBef>
                <a:spcPct val="0"/>
              </a:spcBef>
            </a:pPr>
            <a:r>
              <a:rPr lang="en-US" sz="1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wget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658885" y="7716402"/>
            <a:ext cx="3185548" cy="37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6"/>
              </a:lnSpc>
              <a:spcBef>
                <a:spcPct val="0"/>
              </a:spcBef>
            </a:pPr>
            <a:r>
              <a:rPr lang="en-US" b="true" sz="20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Hugging face Pipelines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332610" y="7920023"/>
            <a:ext cx="562716" cy="37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6"/>
              </a:lnSpc>
              <a:spcBef>
                <a:spcPct val="0"/>
              </a:spcBef>
            </a:pPr>
            <a:r>
              <a:rPr lang="en-US" b="true" sz="20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API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436924" y="8588582"/>
            <a:ext cx="1516341" cy="29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4"/>
              </a:lnSpc>
              <a:spcBef>
                <a:spcPct val="0"/>
              </a:spcBef>
            </a:pPr>
            <a:r>
              <a:rPr lang="en-US" sz="1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Nutritionix API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61987" y="7334565"/>
            <a:ext cx="3203971" cy="3102512"/>
          </a:xfrm>
          <a:custGeom>
            <a:avLst/>
            <a:gdLst/>
            <a:ahLst/>
            <a:cxnLst/>
            <a:rect r="r" b="b" t="t" l="l"/>
            <a:pathLst>
              <a:path h="3102512" w="3203971">
                <a:moveTo>
                  <a:pt x="0" y="0"/>
                </a:moveTo>
                <a:lnTo>
                  <a:pt x="3203970" y="0"/>
                </a:lnTo>
                <a:lnTo>
                  <a:pt x="3203970" y="3102512"/>
                </a:lnTo>
                <a:lnTo>
                  <a:pt x="0" y="3102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254801">
            <a:off x="-1575716" y="-785323"/>
            <a:ext cx="4114326" cy="4344207"/>
          </a:xfrm>
          <a:custGeom>
            <a:avLst/>
            <a:gdLst/>
            <a:ahLst/>
            <a:cxnLst/>
            <a:rect r="r" b="b" t="t" l="l"/>
            <a:pathLst>
              <a:path h="4344207" w="4114326">
                <a:moveTo>
                  <a:pt x="0" y="0"/>
                </a:moveTo>
                <a:lnTo>
                  <a:pt x="4114326" y="0"/>
                </a:lnTo>
                <a:lnTo>
                  <a:pt x="4114326" y="4344207"/>
                </a:lnTo>
                <a:lnTo>
                  <a:pt x="0" y="4344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4" id="4"/>
          <p:cNvSpPr/>
          <p:nvPr/>
        </p:nvSpPr>
        <p:spPr>
          <a:xfrm>
            <a:off x="1977496" y="2641050"/>
            <a:ext cx="13865616" cy="0"/>
          </a:xfrm>
          <a:prstGeom prst="line">
            <a:avLst/>
          </a:prstGeom>
          <a:ln cap="flat" w="19050">
            <a:solidFill>
              <a:srgbClr val="EA926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977496" y="1395655"/>
            <a:ext cx="13865616" cy="82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b="true" sz="4888" spc="190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FOOD RECOGNITION &amp;</a:t>
            </a:r>
            <a:r>
              <a:rPr lang="en-US" b="true" sz="4888" spc="190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Nutrition Info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997499" y="8121679"/>
            <a:ext cx="2743058" cy="3021266"/>
          </a:xfrm>
          <a:custGeom>
            <a:avLst/>
            <a:gdLst/>
            <a:ahLst/>
            <a:cxnLst/>
            <a:rect r="r" b="b" t="t" l="l"/>
            <a:pathLst>
              <a:path h="3021266" w="2743058">
                <a:moveTo>
                  <a:pt x="0" y="0"/>
                </a:moveTo>
                <a:lnTo>
                  <a:pt x="2743058" y="0"/>
                </a:lnTo>
                <a:lnTo>
                  <a:pt x="2743058" y="3021266"/>
                </a:lnTo>
                <a:lnTo>
                  <a:pt x="0" y="30212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491267">
            <a:off x="13200211" y="-4863628"/>
            <a:ext cx="9309506" cy="7645432"/>
          </a:xfrm>
          <a:custGeom>
            <a:avLst/>
            <a:gdLst/>
            <a:ahLst/>
            <a:cxnLst/>
            <a:rect r="r" b="b" t="t" l="l"/>
            <a:pathLst>
              <a:path h="7645432" w="9309506">
                <a:moveTo>
                  <a:pt x="0" y="0"/>
                </a:moveTo>
                <a:lnTo>
                  <a:pt x="9309506" y="0"/>
                </a:lnTo>
                <a:lnTo>
                  <a:pt x="9309506" y="7645432"/>
                </a:lnTo>
                <a:lnTo>
                  <a:pt x="0" y="76454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61987" y="1510888"/>
            <a:ext cx="683500" cy="683500"/>
          </a:xfrm>
          <a:custGeom>
            <a:avLst/>
            <a:gdLst/>
            <a:ahLst/>
            <a:cxnLst/>
            <a:rect r="r" b="b" t="t" l="l"/>
            <a:pathLst>
              <a:path h="683500" w="683500">
                <a:moveTo>
                  <a:pt x="0" y="0"/>
                </a:moveTo>
                <a:lnTo>
                  <a:pt x="683499" y="0"/>
                </a:lnTo>
                <a:lnTo>
                  <a:pt x="683499" y="683500"/>
                </a:lnTo>
                <a:lnTo>
                  <a:pt x="0" y="683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401842" y="5055157"/>
            <a:ext cx="420254" cy="42025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926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41940" y="5054861"/>
            <a:ext cx="420254" cy="42025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926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839925" y="6419375"/>
            <a:ext cx="608150" cy="625347"/>
          </a:xfrm>
          <a:custGeom>
            <a:avLst/>
            <a:gdLst/>
            <a:ahLst/>
            <a:cxnLst/>
            <a:rect r="r" b="b" t="t" l="l"/>
            <a:pathLst>
              <a:path h="625347" w="608150">
                <a:moveTo>
                  <a:pt x="0" y="0"/>
                </a:moveTo>
                <a:lnTo>
                  <a:pt x="608150" y="0"/>
                </a:lnTo>
                <a:lnTo>
                  <a:pt x="608150" y="625347"/>
                </a:lnTo>
                <a:lnTo>
                  <a:pt x="0" y="625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822096" y="4978661"/>
            <a:ext cx="3901594" cy="117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6"/>
              </a:lnSpc>
            </a:pPr>
            <a:r>
              <a:rPr lang="en-US" b="true" sz="2025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Salesforce/blip-vqa-base</a:t>
            </a:r>
          </a:p>
          <a:p>
            <a:pPr algn="ctr" marL="0" indent="0" lvl="0">
              <a:lnSpc>
                <a:spcPts val="3206"/>
              </a:lnSpc>
              <a:spcBef>
                <a:spcPct val="0"/>
              </a:spcBef>
            </a:pPr>
            <a:r>
              <a:rPr lang="en-US" sz="20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Visual Question Answering (VQA).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62193" y="4978957"/>
            <a:ext cx="4314172" cy="77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6"/>
              </a:lnSpc>
            </a:pPr>
            <a:r>
              <a:rPr lang="en-US" b="true" sz="2025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marefa-nlp/marefa-mt-en-ar</a:t>
            </a:r>
          </a:p>
          <a:p>
            <a:pPr algn="ctr" marL="0" indent="0" lvl="0">
              <a:lnSpc>
                <a:spcPts val="3206"/>
              </a:lnSpc>
              <a:spcBef>
                <a:spcPct val="0"/>
              </a:spcBef>
            </a:pPr>
            <a:r>
              <a:rPr lang="en-US" sz="20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English-to-Arabic translation.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13034" y="7188793"/>
            <a:ext cx="10261932" cy="1697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22"/>
              </a:lnSpc>
              <a:spcBef>
                <a:spcPct val="0"/>
              </a:spcBef>
            </a:pPr>
            <a:r>
              <a:rPr lang="en-US" sz="17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-US" b="true" sz="171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blip-vqa-base</a:t>
            </a:r>
            <a:r>
              <a:rPr lang="en-US" sz="17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model was selected because it’s specifically trained for </a:t>
            </a:r>
            <a:r>
              <a:rPr lang="en-US" sz="1719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visual question answering</a:t>
            </a:r>
            <a:r>
              <a:rPr lang="en-US" sz="17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making it well-suited for identifying food items in images, the </a:t>
            </a:r>
            <a:r>
              <a:rPr lang="en-US" b="true" sz="171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marefa</a:t>
            </a:r>
            <a:r>
              <a:rPr lang="en-US" sz="17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model is used to provide a</a:t>
            </a:r>
            <a:r>
              <a:rPr lang="en-US" sz="1719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translation from English to Arabic</a:t>
            </a:r>
            <a:r>
              <a:rPr lang="en-US" sz="17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Unlike some other translation models </a:t>
            </a:r>
            <a:r>
              <a:rPr lang="en-US" b="true" sz="171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(e.g., Helsinki-NLP)</a:t>
            </a:r>
            <a:r>
              <a:rPr lang="en-US" sz="17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which are primarily optimized for full sentences, this model effectively </a:t>
            </a:r>
            <a:r>
              <a:rPr lang="en-US" sz="1719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handles both individual words and short phrases.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88385" y="2945825"/>
            <a:ext cx="4311231" cy="604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3"/>
              </a:lnSpc>
            </a:pPr>
            <a:r>
              <a:rPr lang="en-US" b="true" sz="3588" spc="13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CHOICES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61987" y="7334565"/>
            <a:ext cx="3203971" cy="3102512"/>
          </a:xfrm>
          <a:custGeom>
            <a:avLst/>
            <a:gdLst/>
            <a:ahLst/>
            <a:cxnLst/>
            <a:rect r="r" b="b" t="t" l="l"/>
            <a:pathLst>
              <a:path h="3102512" w="3203971">
                <a:moveTo>
                  <a:pt x="0" y="0"/>
                </a:moveTo>
                <a:lnTo>
                  <a:pt x="3203970" y="0"/>
                </a:lnTo>
                <a:lnTo>
                  <a:pt x="3203970" y="3102512"/>
                </a:lnTo>
                <a:lnTo>
                  <a:pt x="0" y="3102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254801">
            <a:off x="-1575716" y="-785323"/>
            <a:ext cx="4114326" cy="4344207"/>
          </a:xfrm>
          <a:custGeom>
            <a:avLst/>
            <a:gdLst/>
            <a:ahLst/>
            <a:cxnLst/>
            <a:rect r="r" b="b" t="t" l="l"/>
            <a:pathLst>
              <a:path h="4344207" w="4114326">
                <a:moveTo>
                  <a:pt x="0" y="0"/>
                </a:moveTo>
                <a:lnTo>
                  <a:pt x="4114326" y="0"/>
                </a:lnTo>
                <a:lnTo>
                  <a:pt x="4114326" y="4344207"/>
                </a:lnTo>
                <a:lnTo>
                  <a:pt x="0" y="4344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4" id="4"/>
          <p:cNvSpPr/>
          <p:nvPr/>
        </p:nvSpPr>
        <p:spPr>
          <a:xfrm>
            <a:off x="1977496" y="2641050"/>
            <a:ext cx="13865616" cy="0"/>
          </a:xfrm>
          <a:prstGeom prst="line">
            <a:avLst/>
          </a:prstGeom>
          <a:ln cap="flat" w="19050">
            <a:solidFill>
              <a:srgbClr val="EA926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977496" y="1395655"/>
            <a:ext cx="13865616" cy="82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b="true" sz="4888" spc="190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FOOD RECOGNITION &amp;</a:t>
            </a:r>
            <a:r>
              <a:rPr lang="en-US" b="true" sz="4888" spc="190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Nutrition Info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997499" y="8121679"/>
            <a:ext cx="2743058" cy="3021266"/>
          </a:xfrm>
          <a:custGeom>
            <a:avLst/>
            <a:gdLst/>
            <a:ahLst/>
            <a:cxnLst/>
            <a:rect r="r" b="b" t="t" l="l"/>
            <a:pathLst>
              <a:path h="3021266" w="2743058">
                <a:moveTo>
                  <a:pt x="0" y="0"/>
                </a:moveTo>
                <a:lnTo>
                  <a:pt x="2743058" y="0"/>
                </a:lnTo>
                <a:lnTo>
                  <a:pt x="2743058" y="3021266"/>
                </a:lnTo>
                <a:lnTo>
                  <a:pt x="0" y="30212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491267">
            <a:off x="13200211" y="-4863628"/>
            <a:ext cx="9309506" cy="7645432"/>
          </a:xfrm>
          <a:custGeom>
            <a:avLst/>
            <a:gdLst/>
            <a:ahLst/>
            <a:cxnLst/>
            <a:rect r="r" b="b" t="t" l="l"/>
            <a:pathLst>
              <a:path h="7645432" w="9309506">
                <a:moveTo>
                  <a:pt x="0" y="0"/>
                </a:moveTo>
                <a:lnTo>
                  <a:pt x="9309506" y="0"/>
                </a:lnTo>
                <a:lnTo>
                  <a:pt x="9309506" y="7645432"/>
                </a:lnTo>
                <a:lnTo>
                  <a:pt x="0" y="76454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61987" y="1510888"/>
            <a:ext cx="683500" cy="683500"/>
          </a:xfrm>
          <a:custGeom>
            <a:avLst/>
            <a:gdLst/>
            <a:ahLst/>
            <a:cxnLst/>
            <a:rect r="r" b="b" t="t" l="l"/>
            <a:pathLst>
              <a:path h="683500" w="683500">
                <a:moveTo>
                  <a:pt x="0" y="0"/>
                </a:moveTo>
                <a:lnTo>
                  <a:pt x="683499" y="0"/>
                </a:lnTo>
                <a:lnTo>
                  <a:pt x="683499" y="683500"/>
                </a:lnTo>
                <a:lnTo>
                  <a:pt x="0" y="683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873420" y="5981345"/>
            <a:ext cx="111413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953046" y="5523809"/>
            <a:ext cx="1670689" cy="1017032"/>
          </a:xfrm>
          <a:custGeom>
            <a:avLst/>
            <a:gdLst/>
            <a:ahLst/>
            <a:cxnLst/>
            <a:rect r="r" b="b" t="t" l="l"/>
            <a:pathLst>
              <a:path h="1017032" w="1670689">
                <a:moveTo>
                  <a:pt x="0" y="0"/>
                </a:moveTo>
                <a:lnTo>
                  <a:pt x="1670689" y="0"/>
                </a:lnTo>
                <a:lnTo>
                  <a:pt x="1670689" y="1017032"/>
                </a:lnTo>
                <a:lnTo>
                  <a:pt x="0" y="1017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73302" y="5638611"/>
            <a:ext cx="1008458" cy="723568"/>
          </a:xfrm>
          <a:custGeom>
            <a:avLst/>
            <a:gdLst/>
            <a:ahLst/>
            <a:cxnLst/>
            <a:rect r="r" b="b" t="t" l="l"/>
            <a:pathLst>
              <a:path h="723568" w="1008458">
                <a:moveTo>
                  <a:pt x="0" y="0"/>
                </a:moveTo>
                <a:lnTo>
                  <a:pt x="1008457" y="0"/>
                </a:lnTo>
                <a:lnTo>
                  <a:pt x="1008457" y="723568"/>
                </a:lnTo>
                <a:lnTo>
                  <a:pt x="0" y="7235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8150" y="5638611"/>
            <a:ext cx="710786" cy="710786"/>
          </a:xfrm>
          <a:custGeom>
            <a:avLst/>
            <a:gdLst/>
            <a:ahLst/>
            <a:cxnLst/>
            <a:rect r="r" b="b" t="t" l="l"/>
            <a:pathLst>
              <a:path h="710786" w="710786">
                <a:moveTo>
                  <a:pt x="0" y="0"/>
                </a:moveTo>
                <a:lnTo>
                  <a:pt x="710787" y="0"/>
                </a:lnTo>
                <a:lnTo>
                  <a:pt x="710787" y="710786"/>
                </a:lnTo>
                <a:lnTo>
                  <a:pt x="0" y="7107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004233" y="5504560"/>
            <a:ext cx="991670" cy="991670"/>
          </a:xfrm>
          <a:custGeom>
            <a:avLst/>
            <a:gdLst/>
            <a:ahLst/>
            <a:cxnLst/>
            <a:rect r="r" b="b" t="t" l="l"/>
            <a:pathLst>
              <a:path h="991670" w="991670">
                <a:moveTo>
                  <a:pt x="0" y="0"/>
                </a:moveTo>
                <a:lnTo>
                  <a:pt x="991670" y="0"/>
                </a:lnTo>
                <a:lnTo>
                  <a:pt x="991670" y="991671"/>
                </a:lnTo>
                <a:lnTo>
                  <a:pt x="0" y="9916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84873" y="2845885"/>
            <a:ext cx="5918255" cy="604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3"/>
              </a:lnSpc>
            </a:pPr>
            <a:r>
              <a:rPr lang="en-US" b="true" sz="3588" spc="13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WORKFLOW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4030" y="6883741"/>
            <a:ext cx="3791849" cy="101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sz="17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user get to choose the Language and upload an image of the food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13543" y="4838797"/>
            <a:ext cx="1151470" cy="37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6"/>
              </a:lnSpc>
              <a:spcBef>
                <a:spcPct val="0"/>
              </a:spcBef>
            </a:pPr>
            <a:r>
              <a:rPr lang="en-US" b="true" sz="20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INPUTS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79174" y="4838797"/>
            <a:ext cx="1151470" cy="37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6"/>
              </a:lnSpc>
              <a:spcBef>
                <a:spcPct val="0"/>
              </a:spcBef>
            </a:pPr>
            <a:r>
              <a:rPr lang="en-US" b="true" sz="20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92501" y="6883741"/>
            <a:ext cx="2925105" cy="169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sz="17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project uses a Visual Question Answering (VQA) model from to recognize the food items in an uploaded image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035440" y="4838797"/>
            <a:ext cx="1151470" cy="37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6"/>
              </a:lnSpc>
              <a:spcBef>
                <a:spcPct val="0"/>
              </a:spcBef>
            </a:pPr>
            <a:r>
              <a:rPr lang="en-US" b="true" sz="20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75756" y="6883741"/>
            <a:ext cx="3470838" cy="101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sz="17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text box displays the name of the detected food along with its nutritional data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0523953" y="5420472"/>
            <a:ext cx="1161004" cy="1120369"/>
          </a:xfrm>
          <a:custGeom>
            <a:avLst/>
            <a:gdLst/>
            <a:ahLst/>
            <a:cxnLst/>
            <a:rect r="r" b="b" t="t" l="l"/>
            <a:pathLst>
              <a:path h="1120369" w="1161004">
                <a:moveTo>
                  <a:pt x="0" y="0"/>
                </a:moveTo>
                <a:lnTo>
                  <a:pt x="1161005" y="0"/>
                </a:lnTo>
                <a:lnTo>
                  <a:pt x="1161005" y="1120369"/>
                </a:lnTo>
                <a:lnTo>
                  <a:pt x="0" y="112036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533488" y="4838797"/>
            <a:ext cx="1151470" cy="37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6"/>
              </a:lnSpc>
              <a:spcBef>
                <a:spcPct val="0"/>
              </a:spcBef>
            </a:pPr>
            <a:r>
              <a:rPr lang="en-US" b="true" sz="20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03361" y="6883741"/>
            <a:ext cx="3197971" cy="169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sz="17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Nutritionix API receives the detected food item and searches its extensive database to retrieve detailed nutritional information</a:t>
            </a:r>
          </a:p>
        </p:txBody>
      </p:sp>
      <p:sp>
        <p:nvSpPr>
          <p:cNvPr name="AutoShape 24" id="24"/>
          <p:cNvSpPr/>
          <p:nvPr/>
        </p:nvSpPr>
        <p:spPr>
          <a:xfrm>
            <a:off x="8586932" y="5943245"/>
            <a:ext cx="111413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12650238" y="5962295"/>
            <a:ext cx="111413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6" id="26"/>
          <p:cNvSpPr txBox="true"/>
          <p:nvPr/>
        </p:nvSpPr>
        <p:spPr>
          <a:xfrm rot="0">
            <a:off x="3401842" y="5673034"/>
            <a:ext cx="2073077" cy="19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23"/>
              </a:lnSpc>
              <a:spcBef>
                <a:spcPct val="0"/>
              </a:spcBef>
            </a:pPr>
            <a:r>
              <a:rPr lang="en-US" sz="10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What is the food in the image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707501" y="5673034"/>
            <a:ext cx="872998" cy="19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23"/>
              </a:lnSpc>
              <a:spcBef>
                <a:spcPct val="0"/>
              </a:spcBef>
            </a:pPr>
            <a:r>
              <a:rPr lang="en-US" sz="10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Food item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70808" y="5673034"/>
            <a:ext cx="872998" cy="19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23"/>
              </a:lnSpc>
              <a:spcBef>
                <a:spcPct val="0"/>
              </a:spcBef>
            </a:pPr>
            <a:r>
              <a:rPr lang="en-US" sz="10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Results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61987" y="7334565"/>
            <a:ext cx="3203971" cy="3102512"/>
          </a:xfrm>
          <a:custGeom>
            <a:avLst/>
            <a:gdLst/>
            <a:ahLst/>
            <a:cxnLst/>
            <a:rect r="r" b="b" t="t" l="l"/>
            <a:pathLst>
              <a:path h="3102512" w="3203971">
                <a:moveTo>
                  <a:pt x="0" y="0"/>
                </a:moveTo>
                <a:lnTo>
                  <a:pt x="3203970" y="0"/>
                </a:lnTo>
                <a:lnTo>
                  <a:pt x="3203970" y="3102512"/>
                </a:lnTo>
                <a:lnTo>
                  <a:pt x="0" y="3102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254801">
            <a:off x="-1575716" y="-785323"/>
            <a:ext cx="4114326" cy="4344207"/>
          </a:xfrm>
          <a:custGeom>
            <a:avLst/>
            <a:gdLst/>
            <a:ahLst/>
            <a:cxnLst/>
            <a:rect r="r" b="b" t="t" l="l"/>
            <a:pathLst>
              <a:path h="4344207" w="4114326">
                <a:moveTo>
                  <a:pt x="0" y="0"/>
                </a:moveTo>
                <a:lnTo>
                  <a:pt x="4114326" y="0"/>
                </a:lnTo>
                <a:lnTo>
                  <a:pt x="4114326" y="4344207"/>
                </a:lnTo>
                <a:lnTo>
                  <a:pt x="0" y="4344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4" id="4"/>
          <p:cNvSpPr/>
          <p:nvPr/>
        </p:nvSpPr>
        <p:spPr>
          <a:xfrm>
            <a:off x="1977496" y="2641050"/>
            <a:ext cx="13865616" cy="0"/>
          </a:xfrm>
          <a:prstGeom prst="line">
            <a:avLst/>
          </a:prstGeom>
          <a:ln cap="flat" w="19050">
            <a:solidFill>
              <a:srgbClr val="EA926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977496" y="1395655"/>
            <a:ext cx="13865616" cy="82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b="true" sz="4888" spc="190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FOOD RECOGNITION &amp;</a:t>
            </a:r>
            <a:r>
              <a:rPr lang="en-US" b="true" sz="4888" spc="190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Nutrition Info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997499" y="8121679"/>
            <a:ext cx="2743058" cy="3021266"/>
          </a:xfrm>
          <a:custGeom>
            <a:avLst/>
            <a:gdLst/>
            <a:ahLst/>
            <a:cxnLst/>
            <a:rect r="r" b="b" t="t" l="l"/>
            <a:pathLst>
              <a:path h="3021266" w="2743058">
                <a:moveTo>
                  <a:pt x="0" y="0"/>
                </a:moveTo>
                <a:lnTo>
                  <a:pt x="2743058" y="0"/>
                </a:lnTo>
                <a:lnTo>
                  <a:pt x="2743058" y="3021266"/>
                </a:lnTo>
                <a:lnTo>
                  <a:pt x="0" y="30212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491267">
            <a:off x="13200211" y="-4863628"/>
            <a:ext cx="9309506" cy="7645432"/>
          </a:xfrm>
          <a:custGeom>
            <a:avLst/>
            <a:gdLst/>
            <a:ahLst/>
            <a:cxnLst/>
            <a:rect r="r" b="b" t="t" l="l"/>
            <a:pathLst>
              <a:path h="7645432" w="9309506">
                <a:moveTo>
                  <a:pt x="0" y="0"/>
                </a:moveTo>
                <a:lnTo>
                  <a:pt x="9309506" y="0"/>
                </a:lnTo>
                <a:lnTo>
                  <a:pt x="9309506" y="7645432"/>
                </a:lnTo>
                <a:lnTo>
                  <a:pt x="0" y="76454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61987" y="1510888"/>
            <a:ext cx="683500" cy="683500"/>
          </a:xfrm>
          <a:custGeom>
            <a:avLst/>
            <a:gdLst/>
            <a:ahLst/>
            <a:cxnLst/>
            <a:rect r="r" b="b" t="t" l="l"/>
            <a:pathLst>
              <a:path h="683500" w="683500">
                <a:moveTo>
                  <a:pt x="0" y="0"/>
                </a:moveTo>
                <a:lnTo>
                  <a:pt x="683499" y="0"/>
                </a:lnTo>
                <a:lnTo>
                  <a:pt x="683499" y="683500"/>
                </a:lnTo>
                <a:lnTo>
                  <a:pt x="0" y="683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88392" y="5380952"/>
            <a:ext cx="4285106" cy="3185451"/>
          </a:xfrm>
          <a:custGeom>
            <a:avLst/>
            <a:gdLst/>
            <a:ahLst/>
            <a:cxnLst/>
            <a:rect r="r" b="b" t="t" l="l"/>
            <a:pathLst>
              <a:path h="3185451" w="4285106">
                <a:moveTo>
                  <a:pt x="0" y="0"/>
                </a:moveTo>
                <a:lnTo>
                  <a:pt x="4285106" y="0"/>
                </a:lnTo>
                <a:lnTo>
                  <a:pt x="4285106" y="3185452"/>
                </a:lnTo>
                <a:lnTo>
                  <a:pt x="0" y="31854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88392" y="8566404"/>
            <a:ext cx="4285106" cy="1188725"/>
          </a:xfrm>
          <a:custGeom>
            <a:avLst/>
            <a:gdLst/>
            <a:ahLst/>
            <a:cxnLst/>
            <a:rect r="r" b="b" t="t" l="l"/>
            <a:pathLst>
              <a:path h="1188725" w="4285106">
                <a:moveTo>
                  <a:pt x="0" y="0"/>
                </a:moveTo>
                <a:lnTo>
                  <a:pt x="4285106" y="0"/>
                </a:lnTo>
                <a:lnTo>
                  <a:pt x="4285106" y="1188725"/>
                </a:lnTo>
                <a:lnTo>
                  <a:pt x="0" y="11887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31382" y="5819003"/>
            <a:ext cx="6327918" cy="2707415"/>
          </a:xfrm>
          <a:custGeom>
            <a:avLst/>
            <a:gdLst/>
            <a:ahLst/>
            <a:cxnLst/>
            <a:rect r="r" b="b" t="t" l="l"/>
            <a:pathLst>
              <a:path h="2707415" w="6327918">
                <a:moveTo>
                  <a:pt x="0" y="0"/>
                </a:moveTo>
                <a:lnTo>
                  <a:pt x="6327918" y="0"/>
                </a:lnTo>
                <a:lnTo>
                  <a:pt x="6327918" y="2707415"/>
                </a:lnTo>
                <a:lnTo>
                  <a:pt x="0" y="27074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184873" y="2845885"/>
            <a:ext cx="6286625" cy="604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3"/>
              </a:lnSpc>
            </a:pPr>
            <a:r>
              <a:rPr lang="en-US" b="true" sz="3588" spc="13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ILLUSTRATIVE EXAMPLE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88392" y="4541157"/>
            <a:ext cx="4119289" cy="668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sz="17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user get to choose the Language and upload an image of the food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76798" y="4059571"/>
            <a:ext cx="1151470" cy="37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6"/>
              </a:lnSpc>
              <a:spcBef>
                <a:spcPct val="0"/>
              </a:spcBef>
            </a:pPr>
            <a:r>
              <a:rPr lang="en-US" b="true" sz="20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INPUTS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80942" y="4059571"/>
            <a:ext cx="1151470" cy="37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6"/>
              </a:lnSpc>
              <a:spcBef>
                <a:spcPct val="0"/>
              </a:spcBef>
            </a:pPr>
            <a:r>
              <a:rPr lang="en-US" b="true" sz="20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71498" y="4541157"/>
            <a:ext cx="3470838" cy="101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sz="17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text box displays the name of the detected food along with its nutritional data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7871723" y="7163186"/>
            <a:ext cx="2544554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8114178" y="6648133"/>
            <a:ext cx="2059645" cy="32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sz="17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Inputs processing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69527">
            <a:off x="13777439" y="3645056"/>
            <a:ext cx="10151296" cy="5020035"/>
          </a:xfrm>
          <a:custGeom>
            <a:avLst/>
            <a:gdLst/>
            <a:ahLst/>
            <a:cxnLst/>
            <a:rect r="r" b="b" t="t" l="l"/>
            <a:pathLst>
              <a:path h="5020035" w="10151296">
                <a:moveTo>
                  <a:pt x="0" y="0"/>
                </a:moveTo>
                <a:lnTo>
                  <a:pt x="10151296" y="0"/>
                </a:lnTo>
                <a:lnTo>
                  <a:pt x="10151296" y="5020035"/>
                </a:lnTo>
                <a:lnTo>
                  <a:pt x="0" y="502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37769">
            <a:off x="-5508075" y="4288992"/>
            <a:ext cx="10908441" cy="5394460"/>
          </a:xfrm>
          <a:custGeom>
            <a:avLst/>
            <a:gdLst/>
            <a:ahLst/>
            <a:cxnLst/>
            <a:rect r="r" b="b" t="t" l="l"/>
            <a:pathLst>
              <a:path h="5394460" w="10908441">
                <a:moveTo>
                  <a:pt x="0" y="0"/>
                </a:moveTo>
                <a:lnTo>
                  <a:pt x="10908441" y="0"/>
                </a:lnTo>
                <a:lnTo>
                  <a:pt x="10908441" y="5394459"/>
                </a:lnTo>
                <a:lnTo>
                  <a:pt x="0" y="5394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24471" y="-2981378"/>
            <a:ext cx="6409034" cy="6409034"/>
          </a:xfrm>
          <a:custGeom>
            <a:avLst/>
            <a:gdLst/>
            <a:ahLst/>
            <a:cxnLst/>
            <a:rect r="r" b="b" t="t" l="l"/>
            <a:pathLst>
              <a:path h="6409034" w="6409034">
                <a:moveTo>
                  <a:pt x="0" y="0"/>
                </a:moveTo>
                <a:lnTo>
                  <a:pt x="6409035" y="0"/>
                </a:lnTo>
                <a:lnTo>
                  <a:pt x="6409035" y="6409035"/>
                </a:lnTo>
                <a:lnTo>
                  <a:pt x="0" y="6409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676076">
            <a:off x="-5266249" y="-3327390"/>
            <a:ext cx="8829691" cy="9934955"/>
          </a:xfrm>
          <a:custGeom>
            <a:avLst/>
            <a:gdLst/>
            <a:ahLst/>
            <a:cxnLst/>
            <a:rect r="r" b="b" t="t" l="l"/>
            <a:pathLst>
              <a:path h="9934955" w="8829691">
                <a:moveTo>
                  <a:pt x="0" y="0"/>
                </a:moveTo>
                <a:lnTo>
                  <a:pt x="8829692" y="0"/>
                </a:lnTo>
                <a:lnTo>
                  <a:pt x="8829692" y="9934955"/>
                </a:lnTo>
                <a:lnTo>
                  <a:pt x="0" y="993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2981378"/>
            <a:ext cx="10979074" cy="6409034"/>
          </a:xfrm>
          <a:custGeom>
            <a:avLst/>
            <a:gdLst/>
            <a:ahLst/>
            <a:cxnLst/>
            <a:rect r="r" b="b" t="t" l="l"/>
            <a:pathLst>
              <a:path h="6409034" w="10979074">
                <a:moveTo>
                  <a:pt x="0" y="0"/>
                </a:moveTo>
                <a:lnTo>
                  <a:pt x="10979074" y="0"/>
                </a:lnTo>
                <a:lnTo>
                  <a:pt x="10979074" y="6409035"/>
                </a:lnTo>
                <a:lnTo>
                  <a:pt x="0" y="64090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41884" y="4712365"/>
            <a:ext cx="574646" cy="573209"/>
          </a:xfrm>
          <a:custGeom>
            <a:avLst/>
            <a:gdLst/>
            <a:ahLst/>
            <a:cxnLst/>
            <a:rect r="r" b="b" t="t" l="l"/>
            <a:pathLst>
              <a:path h="573209" w="574646">
                <a:moveTo>
                  <a:pt x="0" y="0"/>
                </a:moveTo>
                <a:lnTo>
                  <a:pt x="574646" y="0"/>
                </a:lnTo>
                <a:lnTo>
                  <a:pt x="574646" y="573210"/>
                </a:lnTo>
                <a:lnTo>
                  <a:pt x="0" y="5732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4916419" y="3217600"/>
            <a:ext cx="8572010" cy="9525"/>
          </a:xfrm>
          <a:prstGeom prst="line">
            <a:avLst/>
          </a:prstGeom>
          <a:ln cap="flat" w="19050">
            <a:solidFill>
              <a:srgbClr val="EA926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654292" y="6000283"/>
            <a:ext cx="535825" cy="558151"/>
          </a:xfrm>
          <a:custGeom>
            <a:avLst/>
            <a:gdLst/>
            <a:ahLst/>
            <a:cxnLst/>
            <a:rect r="r" b="b" t="t" l="l"/>
            <a:pathLst>
              <a:path h="558151" w="535825">
                <a:moveTo>
                  <a:pt x="0" y="0"/>
                </a:moveTo>
                <a:lnTo>
                  <a:pt x="535825" y="0"/>
                </a:lnTo>
                <a:lnTo>
                  <a:pt x="535825" y="558151"/>
                </a:lnTo>
                <a:lnTo>
                  <a:pt x="0" y="5581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16409" y="2134718"/>
            <a:ext cx="8694789" cy="82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b="true" sz="4888" spc="190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EXPLORE THE PROJECTS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03135" y="4667805"/>
            <a:ext cx="4013357" cy="55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89"/>
              </a:lnSpc>
              <a:spcBef>
                <a:spcPct val="0"/>
              </a:spcBef>
            </a:pPr>
            <a:r>
              <a:rPr lang="en-US" b="true" sz="3025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Sentiment-Analysis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57216" y="5948194"/>
            <a:ext cx="1530269" cy="55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89"/>
              </a:lnSpc>
              <a:spcBef>
                <a:spcPct val="0"/>
              </a:spcBef>
            </a:pPr>
            <a:r>
              <a:rPr lang="en-US" b="true" sz="3025" u="sng">
                <a:solidFill>
                  <a:srgbClr val="2397F7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3" tooltip="https://github.com/Abdulrahman078/Assignment-1-Integrating-Text-to-Text-AI-Pipelines-with-Gradio.git"/>
              </a:rPr>
              <a:t>Github.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54584" y="7168034"/>
            <a:ext cx="2935533" cy="55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89"/>
              </a:lnSpc>
              <a:spcBef>
                <a:spcPct val="0"/>
              </a:spcBef>
            </a:pPr>
            <a:r>
              <a:rPr lang="en-US" b="true" sz="3025" u="sng">
                <a:solidFill>
                  <a:srgbClr val="2397F7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4" tooltip="https://huggingface.co/spaces/Abduuu/Sentiment-Analysis"/>
              </a:rPr>
              <a:t>Hugging Face.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403137" y="7243294"/>
            <a:ext cx="538747" cy="511809"/>
          </a:xfrm>
          <a:custGeom>
            <a:avLst/>
            <a:gdLst/>
            <a:ahLst/>
            <a:cxnLst/>
            <a:rect r="r" b="b" t="t" l="l"/>
            <a:pathLst>
              <a:path h="511809" w="538747">
                <a:moveTo>
                  <a:pt x="0" y="0"/>
                </a:moveTo>
                <a:lnTo>
                  <a:pt x="538747" y="0"/>
                </a:lnTo>
                <a:lnTo>
                  <a:pt x="538747" y="511810"/>
                </a:lnTo>
                <a:lnTo>
                  <a:pt x="0" y="51181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611665" y="6000283"/>
            <a:ext cx="535825" cy="558151"/>
          </a:xfrm>
          <a:custGeom>
            <a:avLst/>
            <a:gdLst/>
            <a:ahLst/>
            <a:cxnLst/>
            <a:rect r="r" b="b" t="t" l="l"/>
            <a:pathLst>
              <a:path h="558151" w="535825">
                <a:moveTo>
                  <a:pt x="0" y="0"/>
                </a:moveTo>
                <a:lnTo>
                  <a:pt x="535825" y="0"/>
                </a:lnTo>
                <a:lnTo>
                  <a:pt x="535825" y="558151"/>
                </a:lnTo>
                <a:lnTo>
                  <a:pt x="0" y="5581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633823" y="4512364"/>
            <a:ext cx="4013357" cy="1157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89"/>
              </a:lnSpc>
              <a:spcBef>
                <a:spcPct val="0"/>
              </a:spcBef>
            </a:pPr>
            <a:r>
              <a:rPr lang="en-US" b="true" sz="3025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Food Recognition &amp; Nutrition Info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11957" y="7168034"/>
            <a:ext cx="2935533" cy="55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89"/>
              </a:lnSpc>
              <a:spcBef>
                <a:spcPct val="0"/>
              </a:spcBef>
            </a:pPr>
            <a:r>
              <a:rPr lang="en-US" b="true" sz="3025" u="sng">
                <a:solidFill>
                  <a:srgbClr val="2397F7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6" tooltip="https://huggingface.co/spaces/Abduuu/Bilingual_Food_Recognition_and_Nutrition_Info_Tool"/>
              </a:rPr>
              <a:t>Hugging Face.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4360510" y="7243294"/>
            <a:ext cx="538747" cy="511809"/>
          </a:xfrm>
          <a:custGeom>
            <a:avLst/>
            <a:gdLst/>
            <a:ahLst/>
            <a:cxnLst/>
            <a:rect r="r" b="b" t="t" l="l"/>
            <a:pathLst>
              <a:path h="511809" w="538747">
                <a:moveTo>
                  <a:pt x="0" y="0"/>
                </a:moveTo>
                <a:lnTo>
                  <a:pt x="538747" y="0"/>
                </a:lnTo>
                <a:lnTo>
                  <a:pt x="538747" y="511810"/>
                </a:lnTo>
                <a:lnTo>
                  <a:pt x="0" y="51181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762980" y="4679888"/>
            <a:ext cx="568140" cy="568140"/>
          </a:xfrm>
          <a:custGeom>
            <a:avLst/>
            <a:gdLst/>
            <a:ahLst/>
            <a:cxnLst/>
            <a:rect r="r" b="b" t="t" l="l"/>
            <a:pathLst>
              <a:path h="568140" w="568140">
                <a:moveTo>
                  <a:pt x="0" y="0"/>
                </a:moveTo>
                <a:lnTo>
                  <a:pt x="568140" y="0"/>
                </a:lnTo>
                <a:lnTo>
                  <a:pt x="568140" y="568140"/>
                </a:lnTo>
                <a:lnTo>
                  <a:pt x="0" y="56814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958160" y="5948194"/>
            <a:ext cx="1530269" cy="55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89"/>
              </a:lnSpc>
              <a:spcBef>
                <a:spcPct val="0"/>
              </a:spcBef>
            </a:pPr>
            <a:r>
              <a:rPr lang="en-US" b="true" sz="3025" u="sng">
                <a:solidFill>
                  <a:srgbClr val="2397F7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9" tooltip="https://github.com/Abdulrahman078/Bilingual-Food-Recognition-and-Nutrition-Info-Tool.git"/>
              </a:rPr>
              <a:t>Github.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69527">
            <a:off x="13777439" y="3645056"/>
            <a:ext cx="10151296" cy="5020035"/>
          </a:xfrm>
          <a:custGeom>
            <a:avLst/>
            <a:gdLst/>
            <a:ahLst/>
            <a:cxnLst/>
            <a:rect r="r" b="b" t="t" l="l"/>
            <a:pathLst>
              <a:path h="5020035" w="10151296">
                <a:moveTo>
                  <a:pt x="0" y="0"/>
                </a:moveTo>
                <a:lnTo>
                  <a:pt x="10151296" y="0"/>
                </a:lnTo>
                <a:lnTo>
                  <a:pt x="10151296" y="5020035"/>
                </a:lnTo>
                <a:lnTo>
                  <a:pt x="0" y="502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37769">
            <a:off x="-5508075" y="4288992"/>
            <a:ext cx="10908441" cy="5394460"/>
          </a:xfrm>
          <a:custGeom>
            <a:avLst/>
            <a:gdLst/>
            <a:ahLst/>
            <a:cxnLst/>
            <a:rect r="r" b="b" t="t" l="l"/>
            <a:pathLst>
              <a:path h="5394460" w="10908441">
                <a:moveTo>
                  <a:pt x="0" y="0"/>
                </a:moveTo>
                <a:lnTo>
                  <a:pt x="10908441" y="0"/>
                </a:lnTo>
                <a:lnTo>
                  <a:pt x="10908441" y="5394459"/>
                </a:lnTo>
                <a:lnTo>
                  <a:pt x="0" y="5394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24471" y="-2981378"/>
            <a:ext cx="6409034" cy="6409034"/>
          </a:xfrm>
          <a:custGeom>
            <a:avLst/>
            <a:gdLst/>
            <a:ahLst/>
            <a:cxnLst/>
            <a:rect r="r" b="b" t="t" l="l"/>
            <a:pathLst>
              <a:path h="6409034" w="6409034">
                <a:moveTo>
                  <a:pt x="0" y="0"/>
                </a:moveTo>
                <a:lnTo>
                  <a:pt x="6409035" y="0"/>
                </a:lnTo>
                <a:lnTo>
                  <a:pt x="6409035" y="6409035"/>
                </a:lnTo>
                <a:lnTo>
                  <a:pt x="0" y="6409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676076">
            <a:off x="-5266249" y="-3327390"/>
            <a:ext cx="8829691" cy="9934955"/>
          </a:xfrm>
          <a:custGeom>
            <a:avLst/>
            <a:gdLst/>
            <a:ahLst/>
            <a:cxnLst/>
            <a:rect r="r" b="b" t="t" l="l"/>
            <a:pathLst>
              <a:path h="9934955" w="8829691">
                <a:moveTo>
                  <a:pt x="0" y="0"/>
                </a:moveTo>
                <a:lnTo>
                  <a:pt x="8829692" y="0"/>
                </a:lnTo>
                <a:lnTo>
                  <a:pt x="8829692" y="9934955"/>
                </a:lnTo>
                <a:lnTo>
                  <a:pt x="0" y="993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2981378"/>
            <a:ext cx="10979074" cy="6409034"/>
          </a:xfrm>
          <a:custGeom>
            <a:avLst/>
            <a:gdLst/>
            <a:ahLst/>
            <a:cxnLst/>
            <a:rect r="r" b="b" t="t" l="l"/>
            <a:pathLst>
              <a:path h="6409034" w="10979074">
                <a:moveTo>
                  <a:pt x="0" y="0"/>
                </a:moveTo>
                <a:lnTo>
                  <a:pt x="10979074" y="0"/>
                </a:lnTo>
                <a:lnTo>
                  <a:pt x="10979074" y="6409035"/>
                </a:lnTo>
                <a:lnTo>
                  <a:pt x="0" y="64090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86400" y="4212475"/>
            <a:ext cx="7315200" cy="1862051"/>
          </a:xfrm>
          <a:custGeom>
            <a:avLst/>
            <a:gdLst/>
            <a:ahLst/>
            <a:cxnLst/>
            <a:rect r="r" b="b" t="t" l="l"/>
            <a:pathLst>
              <a:path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0"/>
                </a:lnTo>
                <a:lnTo>
                  <a:pt x="0" y="186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980234" y="4624656"/>
            <a:ext cx="5418118" cy="4762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776137" y="-1228955"/>
            <a:ext cx="6419544" cy="6465340"/>
          </a:xfrm>
          <a:custGeom>
            <a:avLst/>
            <a:gdLst/>
            <a:ahLst/>
            <a:cxnLst/>
            <a:rect r="r" b="b" t="t" l="l"/>
            <a:pathLst>
              <a:path h="6465340" w="6419544">
                <a:moveTo>
                  <a:pt x="0" y="0"/>
                </a:moveTo>
                <a:lnTo>
                  <a:pt x="6419544" y="0"/>
                </a:lnTo>
                <a:lnTo>
                  <a:pt x="6419544" y="6465340"/>
                </a:lnTo>
                <a:lnTo>
                  <a:pt x="0" y="6465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0689336">
            <a:off x="15916996" y="7297335"/>
            <a:ext cx="3172241" cy="3544404"/>
          </a:xfrm>
          <a:custGeom>
            <a:avLst/>
            <a:gdLst/>
            <a:ahLst/>
            <a:cxnLst/>
            <a:rect r="r" b="b" t="t" l="l"/>
            <a:pathLst>
              <a:path h="3544404" w="3172241">
                <a:moveTo>
                  <a:pt x="0" y="0"/>
                </a:moveTo>
                <a:lnTo>
                  <a:pt x="3172241" y="0"/>
                </a:lnTo>
                <a:lnTo>
                  <a:pt x="3172241" y="3544404"/>
                </a:lnTo>
                <a:lnTo>
                  <a:pt x="0" y="3544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633159">
            <a:off x="-7856844" y="1625052"/>
            <a:ext cx="9319822" cy="9386308"/>
          </a:xfrm>
          <a:custGeom>
            <a:avLst/>
            <a:gdLst/>
            <a:ahLst/>
            <a:cxnLst/>
            <a:rect r="r" b="b" t="t" l="l"/>
            <a:pathLst>
              <a:path h="9386308" w="9319822">
                <a:moveTo>
                  <a:pt x="0" y="0"/>
                </a:moveTo>
                <a:lnTo>
                  <a:pt x="9319822" y="0"/>
                </a:lnTo>
                <a:lnTo>
                  <a:pt x="9319822" y="9386308"/>
                </a:lnTo>
                <a:lnTo>
                  <a:pt x="0" y="9386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593143" y="5511180"/>
            <a:ext cx="458856" cy="560435"/>
          </a:xfrm>
          <a:custGeom>
            <a:avLst/>
            <a:gdLst/>
            <a:ahLst/>
            <a:cxnLst/>
            <a:rect r="r" b="b" t="t" l="l"/>
            <a:pathLst>
              <a:path h="560435" w="458856">
                <a:moveTo>
                  <a:pt x="0" y="0"/>
                </a:moveTo>
                <a:lnTo>
                  <a:pt x="458856" y="0"/>
                </a:lnTo>
                <a:lnTo>
                  <a:pt x="458856" y="560435"/>
                </a:lnTo>
                <a:lnTo>
                  <a:pt x="0" y="5604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39252" y="4547252"/>
            <a:ext cx="859507" cy="857358"/>
          </a:xfrm>
          <a:custGeom>
            <a:avLst/>
            <a:gdLst/>
            <a:ahLst/>
            <a:cxnLst/>
            <a:rect r="r" b="b" t="t" l="l"/>
            <a:pathLst>
              <a:path h="857358" w="859507">
                <a:moveTo>
                  <a:pt x="0" y="0"/>
                </a:moveTo>
                <a:lnTo>
                  <a:pt x="859507" y="0"/>
                </a:lnTo>
                <a:lnTo>
                  <a:pt x="859507" y="857358"/>
                </a:lnTo>
                <a:lnTo>
                  <a:pt x="0" y="8573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46346" y="5511180"/>
            <a:ext cx="750503" cy="484435"/>
          </a:xfrm>
          <a:custGeom>
            <a:avLst/>
            <a:gdLst/>
            <a:ahLst/>
            <a:cxnLst/>
            <a:rect r="r" b="b" t="t" l="l"/>
            <a:pathLst>
              <a:path h="484435" w="750503">
                <a:moveTo>
                  <a:pt x="0" y="0"/>
                </a:moveTo>
                <a:lnTo>
                  <a:pt x="750503" y="0"/>
                </a:lnTo>
                <a:lnTo>
                  <a:pt x="750503" y="484435"/>
                </a:lnTo>
                <a:lnTo>
                  <a:pt x="0" y="4844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05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95987" y="1915379"/>
            <a:ext cx="1051870" cy="1051870"/>
          </a:xfrm>
          <a:custGeom>
            <a:avLst/>
            <a:gdLst/>
            <a:ahLst/>
            <a:cxnLst/>
            <a:rect r="r" b="b" t="t" l="l"/>
            <a:pathLst>
              <a:path h="1051870" w="1051870">
                <a:moveTo>
                  <a:pt x="0" y="0"/>
                </a:moveTo>
                <a:lnTo>
                  <a:pt x="1051870" y="0"/>
                </a:lnTo>
                <a:lnTo>
                  <a:pt x="1051870" y="1051870"/>
                </a:lnTo>
                <a:lnTo>
                  <a:pt x="0" y="1051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76392" y="4505523"/>
            <a:ext cx="683500" cy="683500"/>
          </a:xfrm>
          <a:custGeom>
            <a:avLst/>
            <a:gdLst/>
            <a:ahLst/>
            <a:cxnLst/>
            <a:rect r="r" b="b" t="t" l="l"/>
            <a:pathLst>
              <a:path h="683500" w="683500">
                <a:moveTo>
                  <a:pt x="0" y="0"/>
                </a:moveTo>
                <a:lnTo>
                  <a:pt x="683500" y="0"/>
                </a:lnTo>
                <a:lnTo>
                  <a:pt x="683500" y="683499"/>
                </a:lnTo>
                <a:lnTo>
                  <a:pt x="0" y="6834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10098729" y="4561539"/>
            <a:ext cx="501133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-2700000">
            <a:off x="-3581099" y="-3744874"/>
            <a:ext cx="9309506" cy="7645432"/>
          </a:xfrm>
          <a:custGeom>
            <a:avLst/>
            <a:gdLst/>
            <a:ahLst/>
            <a:cxnLst/>
            <a:rect r="r" b="b" t="t" l="l"/>
            <a:pathLst>
              <a:path h="7645432" w="9309506">
                <a:moveTo>
                  <a:pt x="0" y="0"/>
                </a:moveTo>
                <a:lnTo>
                  <a:pt x="9309505" y="0"/>
                </a:lnTo>
                <a:lnTo>
                  <a:pt x="9309505" y="7645432"/>
                </a:lnTo>
                <a:lnTo>
                  <a:pt x="0" y="76454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7611712">
            <a:off x="-4182016" y="-2468571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9100772" y="4500528"/>
                </a:moveTo>
                <a:lnTo>
                  <a:pt x="0" y="4500528"/>
                </a:lnTo>
                <a:lnTo>
                  <a:pt x="0" y="0"/>
                </a:lnTo>
                <a:lnTo>
                  <a:pt x="9100772" y="0"/>
                </a:lnTo>
                <a:lnTo>
                  <a:pt x="9100772" y="4500528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10061636" y="4489894"/>
            <a:ext cx="5186181" cy="62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2"/>
              </a:lnSpc>
            </a:pPr>
            <a:r>
              <a:rPr lang="en-US" b="true" sz="3600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FOOD RECOGNITION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80234" y="4548456"/>
            <a:ext cx="5527265" cy="62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2"/>
              </a:lnSpc>
            </a:pPr>
            <a:r>
              <a:rPr lang="en-US" b="true" sz="3600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SENTIMENT-ANALYSIS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43535" y="1970252"/>
            <a:ext cx="6421462" cy="84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b="true" sz="4954" spc="193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GEN-AI PROJECTS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94590" y="5526693"/>
            <a:ext cx="3698553" cy="45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6"/>
              </a:lnSpc>
            </a:pPr>
            <a:r>
              <a:rPr lang="en-US" b="true" sz="2520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TEXT-TEXT PROJECT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98865" y="5542407"/>
            <a:ext cx="3835179" cy="45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6"/>
              </a:lnSpc>
            </a:pPr>
            <a:r>
              <a:rPr lang="en-US" b="true" sz="2520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IMAGE-TEXT PROJECT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62015">
            <a:off x="10606840" y="3036203"/>
            <a:ext cx="12488918" cy="6176040"/>
          </a:xfrm>
          <a:custGeom>
            <a:avLst/>
            <a:gdLst/>
            <a:ahLst/>
            <a:cxnLst/>
            <a:rect r="r" b="b" t="t" l="l"/>
            <a:pathLst>
              <a:path h="6176040" w="12488918">
                <a:moveTo>
                  <a:pt x="0" y="0"/>
                </a:moveTo>
                <a:lnTo>
                  <a:pt x="12488918" y="0"/>
                </a:lnTo>
                <a:lnTo>
                  <a:pt x="12488918" y="6176039"/>
                </a:lnTo>
                <a:lnTo>
                  <a:pt x="0" y="6176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92416">
            <a:off x="-4102332" y="4826625"/>
            <a:ext cx="13034898" cy="6446038"/>
          </a:xfrm>
          <a:custGeom>
            <a:avLst/>
            <a:gdLst/>
            <a:ahLst/>
            <a:cxnLst/>
            <a:rect r="r" b="b" t="t" l="l"/>
            <a:pathLst>
              <a:path h="6446038" w="13034898">
                <a:moveTo>
                  <a:pt x="0" y="0"/>
                </a:moveTo>
                <a:lnTo>
                  <a:pt x="13034898" y="0"/>
                </a:lnTo>
                <a:lnTo>
                  <a:pt x="13034898" y="6446039"/>
                </a:lnTo>
                <a:lnTo>
                  <a:pt x="0" y="6446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11354" y="-2353991"/>
            <a:ext cx="7929446" cy="7929446"/>
          </a:xfrm>
          <a:custGeom>
            <a:avLst/>
            <a:gdLst/>
            <a:ahLst/>
            <a:cxnLst/>
            <a:rect r="r" b="b" t="t" l="l"/>
            <a:pathLst>
              <a:path h="7929446" w="7929446">
                <a:moveTo>
                  <a:pt x="0" y="0"/>
                </a:moveTo>
                <a:lnTo>
                  <a:pt x="7929446" y="0"/>
                </a:lnTo>
                <a:lnTo>
                  <a:pt x="7929446" y="7929447"/>
                </a:lnTo>
                <a:lnTo>
                  <a:pt x="0" y="7929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621428">
            <a:off x="-5698100" y="-3688390"/>
            <a:ext cx="10550923" cy="11871643"/>
          </a:xfrm>
          <a:custGeom>
            <a:avLst/>
            <a:gdLst/>
            <a:ahLst/>
            <a:cxnLst/>
            <a:rect r="r" b="b" t="t" l="l"/>
            <a:pathLst>
              <a:path h="11871643" w="10550923">
                <a:moveTo>
                  <a:pt x="0" y="0"/>
                </a:moveTo>
                <a:lnTo>
                  <a:pt x="10550923" y="0"/>
                </a:lnTo>
                <a:lnTo>
                  <a:pt x="10550923" y="11871643"/>
                </a:lnTo>
                <a:lnTo>
                  <a:pt x="0" y="118716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60540" y="-2792995"/>
            <a:ext cx="13387940" cy="7815210"/>
          </a:xfrm>
          <a:custGeom>
            <a:avLst/>
            <a:gdLst/>
            <a:ahLst/>
            <a:cxnLst/>
            <a:rect r="r" b="b" t="t" l="l"/>
            <a:pathLst>
              <a:path h="7815210" w="13387940">
                <a:moveTo>
                  <a:pt x="0" y="0"/>
                </a:moveTo>
                <a:lnTo>
                  <a:pt x="13387939" y="0"/>
                </a:lnTo>
                <a:lnTo>
                  <a:pt x="13387939" y="7815210"/>
                </a:lnTo>
                <a:lnTo>
                  <a:pt x="0" y="78152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5412393" y="8059170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5412393" y="6944753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3843506" y="2745403"/>
            <a:ext cx="10600988" cy="347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b="true" sz="10000" spc="39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SENTIMENT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51364" y="7089035"/>
            <a:ext cx="6414806" cy="796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4"/>
              </a:lnSpc>
            </a:pPr>
            <a:r>
              <a:rPr lang="en-US" b="true" sz="4688" spc="18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TEXT-TEXT MODEL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05660">
            <a:off x="-1715512" y="8778023"/>
            <a:ext cx="10617091" cy="6317169"/>
          </a:xfrm>
          <a:custGeom>
            <a:avLst/>
            <a:gdLst/>
            <a:ahLst/>
            <a:cxnLst/>
            <a:rect r="r" b="b" t="t" l="l"/>
            <a:pathLst>
              <a:path h="6317169" w="10617091">
                <a:moveTo>
                  <a:pt x="0" y="0"/>
                </a:moveTo>
                <a:lnTo>
                  <a:pt x="10617092" y="0"/>
                </a:lnTo>
                <a:lnTo>
                  <a:pt x="10617092" y="6317169"/>
                </a:lnTo>
                <a:lnTo>
                  <a:pt x="0" y="6317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978639">
            <a:off x="8095867" y="8570742"/>
            <a:ext cx="11880345" cy="7068806"/>
          </a:xfrm>
          <a:custGeom>
            <a:avLst/>
            <a:gdLst/>
            <a:ahLst/>
            <a:cxnLst/>
            <a:rect r="r" b="b" t="t" l="l"/>
            <a:pathLst>
              <a:path h="7068806" w="11880345">
                <a:moveTo>
                  <a:pt x="11880346" y="0"/>
                </a:moveTo>
                <a:lnTo>
                  <a:pt x="0" y="0"/>
                </a:lnTo>
                <a:lnTo>
                  <a:pt x="0" y="7068806"/>
                </a:lnTo>
                <a:lnTo>
                  <a:pt x="11880346" y="7068806"/>
                </a:lnTo>
                <a:lnTo>
                  <a:pt x="118803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620375">
            <a:off x="-3762979" y="-1231160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0" y="0"/>
                </a:moveTo>
                <a:lnTo>
                  <a:pt x="9100772" y="0"/>
                </a:lnTo>
                <a:lnTo>
                  <a:pt x="9100772" y="4500528"/>
                </a:lnTo>
                <a:lnTo>
                  <a:pt x="0" y="450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true" rot="-7611712">
            <a:off x="13654322" y="-945318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9100772" y="4500528"/>
                </a:moveTo>
                <a:lnTo>
                  <a:pt x="0" y="4500528"/>
                </a:lnTo>
                <a:lnTo>
                  <a:pt x="0" y="0"/>
                </a:lnTo>
                <a:lnTo>
                  <a:pt x="9100772" y="0"/>
                </a:lnTo>
                <a:lnTo>
                  <a:pt x="9100772" y="4500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2700000">
            <a:off x="-3581099" y="-3744874"/>
            <a:ext cx="9309506" cy="7645432"/>
          </a:xfrm>
          <a:custGeom>
            <a:avLst/>
            <a:gdLst/>
            <a:ahLst/>
            <a:cxnLst/>
            <a:rect r="r" b="b" t="t" l="l"/>
            <a:pathLst>
              <a:path h="7645432" w="9309506">
                <a:moveTo>
                  <a:pt x="0" y="0"/>
                </a:moveTo>
                <a:lnTo>
                  <a:pt x="9309505" y="0"/>
                </a:lnTo>
                <a:lnTo>
                  <a:pt x="9309505" y="7645432"/>
                </a:lnTo>
                <a:lnTo>
                  <a:pt x="0" y="7645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40613" y="6072317"/>
            <a:ext cx="4925747" cy="5425330"/>
          </a:xfrm>
          <a:custGeom>
            <a:avLst/>
            <a:gdLst/>
            <a:ahLst/>
            <a:cxnLst/>
            <a:rect r="r" b="b" t="t" l="l"/>
            <a:pathLst>
              <a:path h="5425330" w="4925747">
                <a:moveTo>
                  <a:pt x="0" y="0"/>
                </a:moveTo>
                <a:lnTo>
                  <a:pt x="4925748" y="0"/>
                </a:lnTo>
                <a:lnTo>
                  <a:pt x="4925748" y="5425330"/>
                </a:lnTo>
                <a:lnTo>
                  <a:pt x="0" y="5425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79840" y="1611244"/>
            <a:ext cx="859507" cy="857358"/>
          </a:xfrm>
          <a:custGeom>
            <a:avLst/>
            <a:gdLst/>
            <a:ahLst/>
            <a:cxnLst/>
            <a:rect r="r" b="b" t="t" l="l"/>
            <a:pathLst>
              <a:path h="857358" w="859507">
                <a:moveTo>
                  <a:pt x="0" y="0"/>
                </a:moveTo>
                <a:lnTo>
                  <a:pt x="859507" y="0"/>
                </a:lnTo>
                <a:lnTo>
                  <a:pt x="859507" y="857358"/>
                </a:lnTo>
                <a:lnTo>
                  <a:pt x="0" y="857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2760710" y="3192502"/>
            <a:ext cx="1276657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true" flipV="false" rot="-978639">
            <a:off x="1297195" y="9345416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9" y="0"/>
                </a:moveTo>
                <a:lnTo>
                  <a:pt x="0" y="0"/>
                </a:lnTo>
                <a:lnTo>
                  <a:pt x="0" y="7127528"/>
                </a:lnTo>
                <a:lnTo>
                  <a:pt x="11979039" y="7127528"/>
                </a:lnTo>
                <a:lnTo>
                  <a:pt x="1197903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925485" y="6182800"/>
            <a:ext cx="4925747" cy="5425330"/>
          </a:xfrm>
          <a:custGeom>
            <a:avLst/>
            <a:gdLst/>
            <a:ahLst/>
            <a:cxnLst/>
            <a:rect r="r" b="b" t="t" l="l"/>
            <a:pathLst>
              <a:path h="5425330" w="4925747">
                <a:moveTo>
                  <a:pt x="0" y="0"/>
                </a:moveTo>
                <a:lnTo>
                  <a:pt x="4925748" y="0"/>
                </a:lnTo>
                <a:lnTo>
                  <a:pt x="4925748" y="5425330"/>
                </a:lnTo>
                <a:lnTo>
                  <a:pt x="0" y="5425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3593034" y="5613805"/>
            <a:ext cx="100372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8587565" y="5581028"/>
            <a:ext cx="100372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3327550" y="5573925"/>
            <a:ext cx="100372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889059" y="4627355"/>
            <a:ext cx="504167" cy="420349"/>
          </a:xfrm>
          <a:custGeom>
            <a:avLst/>
            <a:gdLst/>
            <a:ahLst/>
            <a:cxnLst/>
            <a:rect r="r" b="b" t="t" l="l"/>
            <a:pathLst>
              <a:path h="420349" w="504167">
                <a:moveTo>
                  <a:pt x="0" y="0"/>
                </a:moveTo>
                <a:lnTo>
                  <a:pt x="504167" y="0"/>
                </a:lnTo>
                <a:lnTo>
                  <a:pt x="504167" y="420349"/>
                </a:lnTo>
                <a:lnTo>
                  <a:pt x="0" y="420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867479" y="4522850"/>
            <a:ext cx="536388" cy="536388"/>
          </a:xfrm>
          <a:custGeom>
            <a:avLst/>
            <a:gdLst/>
            <a:ahLst/>
            <a:cxnLst/>
            <a:rect r="r" b="b" t="t" l="l"/>
            <a:pathLst>
              <a:path h="536388" w="536388">
                <a:moveTo>
                  <a:pt x="0" y="0"/>
                </a:moveTo>
                <a:lnTo>
                  <a:pt x="536389" y="0"/>
                </a:lnTo>
                <a:lnTo>
                  <a:pt x="536389" y="536388"/>
                </a:lnTo>
                <a:lnTo>
                  <a:pt x="0" y="536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539347" y="4485180"/>
            <a:ext cx="619405" cy="501718"/>
          </a:xfrm>
          <a:custGeom>
            <a:avLst/>
            <a:gdLst/>
            <a:ahLst/>
            <a:cxnLst/>
            <a:rect r="r" b="b" t="t" l="l"/>
            <a:pathLst>
              <a:path h="501718" w="619405">
                <a:moveTo>
                  <a:pt x="0" y="0"/>
                </a:moveTo>
                <a:lnTo>
                  <a:pt x="619404" y="0"/>
                </a:lnTo>
                <a:lnTo>
                  <a:pt x="619404" y="501718"/>
                </a:lnTo>
                <a:lnTo>
                  <a:pt x="0" y="5017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360985" y="1633047"/>
            <a:ext cx="7171861" cy="73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7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SENTIMENT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01238" y="3404969"/>
            <a:ext cx="4285524" cy="60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5"/>
              </a:lnSpc>
            </a:pPr>
            <a:r>
              <a:rPr lang="en-US" b="true" sz="3518" spc="137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GOALS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65628" y="5047704"/>
            <a:ext cx="2951028" cy="44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0"/>
              </a:lnSpc>
            </a:pPr>
            <a:r>
              <a:rPr lang="en-US" b="true" sz="2249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Classify Sentiments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59603" y="5897871"/>
            <a:ext cx="4163078" cy="1120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5"/>
              </a:lnSpc>
            </a:pPr>
            <a:r>
              <a:rPr lang="en-US" sz="174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Automatically identify and classify the sentiment of user-provided input as positive, neutral, or negative.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03695" y="4996423"/>
            <a:ext cx="2680609" cy="44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0"/>
              </a:lnSpc>
            </a:pPr>
            <a:r>
              <a:rPr lang="en-US" b="true" sz="2249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Bilingual Support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74086" y="5897871"/>
            <a:ext cx="3139827" cy="739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5"/>
              </a:lnSpc>
            </a:pPr>
            <a:r>
              <a:rPr lang="en-US" sz="174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Provide sentiment analysis in both English and Arabic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80627" y="4996423"/>
            <a:ext cx="3390063" cy="44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0"/>
              </a:lnSpc>
            </a:pPr>
            <a:r>
              <a:rPr lang="en-US" b="true" sz="2249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User-friendly Interface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64661" y="5897871"/>
            <a:ext cx="3821995" cy="1120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5"/>
              </a:lnSpc>
            </a:pPr>
            <a:r>
              <a:rPr lang="en-US" sz="174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 Provide an easy-to-use interface for users to input a file and receive immediate sentiment results.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05660">
            <a:off x="-1715512" y="8778023"/>
            <a:ext cx="10617091" cy="6317169"/>
          </a:xfrm>
          <a:custGeom>
            <a:avLst/>
            <a:gdLst/>
            <a:ahLst/>
            <a:cxnLst/>
            <a:rect r="r" b="b" t="t" l="l"/>
            <a:pathLst>
              <a:path h="6317169" w="10617091">
                <a:moveTo>
                  <a:pt x="0" y="0"/>
                </a:moveTo>
                <a:lnTo>
                  <a:pt x="10617092" y="0"/>
                </a:lnTo>
                <a:lnTo>
                  <a:pt x="10617092" y="6317169"/>
                </a:lnTo>
                <a:lnTo>
                  <a:pt x="0" y="6317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978639">
            <a:off x="8095867" y="8570742"/>
            <a:ext cx="11880345" cy="7068806"/>
          </a:xfrm>
          <a:custGeom>
            <a:avLst/>
            <a:gdLst/>
            <a:ahLst/>
            <a:cxnLst/>
            <a:rect r="r" b="b" t="t" l="l"/>
            <a:pathLst>
              <a:path h="7068806" w="11880345">
                <a:moveTo>
                  <a:pt x="11880346" y="0"/>
                </a:moveTo>
                <a:lnTo>
                  <a:pt x="0" y="0"/>
                </a:lnTo>
                <a:lnTo>
                  <a:pt x="0" y="7068806"/>
                </a:lnTo>
                <a:lnTo>
                  <a:pt x="11880346" y="7068806"/>
                </a:lnTo>
                <a:lnTo>
                  <a:pt x="118803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60985" y="1633047"/>
            <a:ext cx="7171861" cy="73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7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SENTIMENT ANALYSIS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2620375">
            <a:off x="-3762979" y="-1231160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0" y="0"/>
                </a:moveTo>
                <a:lnTo>
                  <a:pt x="9100772" y="0"/>
                </a:lnTo>
                <a:lnTo>
                  <a:pt x="9100772" y="4500528"/>
                </a:lnTo>
                <a:lnTo>
                  <a:pt x="0" y="450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true" rot="-7611712">
            <a:off x="13654322" y="-945318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9100772" y="4500528"/>
                </a:moveTo>
                <a:lnTo>
                  <a:pt x="0" y="4500528"/>
                </a:lnTo>
                <a:lnTo>
                  <a:pt x="0" y="0"/>
                </a:lnTo>
                <a:lnTo>
                  <a:pt x="9100772" y="0"/>
                </a:lnTo>
                <a:lnTo>
                  <a:pt x="9100772" y="4500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2700000">
            <a:off x="-3581099" y="-3744874"/>
            <a:ext cx="9309506" cy="7645432"/>
          </a:xfrm>
          <a:custGeom>
            <a:avLst/>
            <a:gdLst/>
            <a:ahLst/>
            <a:cxnLst/>
            <a:rect r="r" b="b" t="t" l="l"/>
            <a:pathLst>
              <a:path h="7645432" w="9309506">
                <a:moveTo>
                  <a:pt x="0" y="0"/>
                </a:moveTo>
                <a:lnTo>
                  <a:pt x="9309505" y="0"/>
                </a:lnTo>
                <a:lnTo>
                  <a:pt x="9309505" y="7645432"/>
                </a:lnTo>
                <a:lnTo>
                  <a:pt x="0" y="7645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40613" y="6072317"/>
            <a:ext cx="4925747" cy="5425330"/>
          </a:xfrm>
          <a:custGeom>
            <a:avLst/>
            <a:gdLst/>
            <a:ahLst/>
            <a:cxnLst/>
            <a:rect r="r" b="b" t="t" l="l"/>
            <a:pathLst>
              <a:path h="5425330" w="4925747">
                <a:moveTo>
                  <a:pt x="0" y="0"/>
                </a:moveTo>
                <a:lnTo>
                  <a:pt x="4925748" y="0"/>
                </a:lnTo>
                <a:lnTo>
                  <a:pt x="4925748" y="5425330"/>
                </a:lnTo>
                <a:lnTo>
                  <a:pt x="0" y="5425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79840" y="1611244"/>
            <a:ext cx="859507" cy="857358"/>
          </a:xfrm>
          <a:custGeom>
            <a:avLst/>
            <a:gdLst/>
            <a:ahLst/>
            <a:cxnLst/>
            <a:rect r="r" b="b" t="t" l="l"/>
            <a:pathLst>
              <a:path h="857358" w="859507">
                <a:moveTo>
                  <a:pt x="0" y="0"/>
                </a:moveTo>
                <a:lnTo>
                  <a:pt x="859507" y="0"/>
                </a:lnTo>
                <a:lnTo>
                  <a:pt x="859507" y="857358"/>
                </a:lnTo>
                <a:lnTo>
                  <a:pt x="0" y="857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119896" y="6981818"/>
            <a:ext cx="222425" cy="22242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926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792895" y="6924148"/>
            <a:ext cx="355543" cy="337766"/>
          </a:xfrm>
          <a:custGeom>
            <a:avLst/>
            <a:gdLst/>
            <a:ahLst/>
            <a:cxnLst/>
            <a:rect r="r" b="b" t="t" l="l"/>
            <a:pathLst>
              <a:path h="337766" w="355543">
                <a:moveTo>
                  <a:pt x="0" y="0"/>
                </a:moveTo>
                <a:lnTo>
                  <a:pt x="355543" y="0"/>
                </a:lnTo>
                <a:lnTo>
                  <a:pt x="355543" y="337766"/>
                </a:lnTo>
                <a:lnTo>
                  <a:pt x="0" y="3377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2760710" y="3192502"/>
            <a:ext cx="1276657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5912678" y="5194434"/>
            <a:ext cx="360223" cy="362619"/>
          </a:xfrm>
          <a:custGeom>
            <a:avLst/>
            <a:gdLst/>
            <a:ahLst/>
            <a:cxnLst/>
            <a:rect r="r" b="b" t="t" l="l"/>
            <a:pathLst>
              <a:path h="362619" w="360223">
                <a:moveTo>
                  <a:pt x="0" y="0"/>
                </a:moveTo>
                <a:lnTo>
                  <a:pt x="360224" y="0"/>
                </a:lnTo>
                <a:lnTo>
                  <a:pt x="360224" y="362619"/>
                </a:lnTo>
                <a:lnTo>
                  <a:pt x="0" y="3626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168602" y="5264531"/>
            <a:ext cx="222425" cy="22242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926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087710" y="5295094"/>
            <a:ext cx="222425" cy="22242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926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3663172" y="5224997"/>
            <a:ext cx="372868" cy="370835"/>
          </a:xfrm>
          <a:custGeom>
            <a:avLst/>
            <a:gdLst/>
            <a:ahLst/>
            <a:cxnLst/>
            <a:rect r="r" b="b" t="t" l="l"/>
            <a:pathLst>
              <a:path h="370835" w="372868">
                <a:moveTo>
                  <a:pt x="0" y="0"/>
                </a:moveTo>
                <a:lnTo>
                  <a:pt x="372868" y="0"/>
                </a:lnTo>
                <a:lnTo>
                  <a:pt x="372868" y="370834"/>
                </a:lnTo>
                <a:lnTo>
                  <a:pt x="0" y="370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480237" y="3364039"/>
            <a:ext cx="3327526" cy="60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5"/>
              </a:lnSpc>
            </a:pPr>
            <a:r>
              <a:rPr lang="en-US" b="true" sz="3518" spc="137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 USED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73997" y="6866084"/>
            <a:ext cx="3185548" cy="37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6"/>
              </a:lnSpc>
              <a:spcBef>
                <a:spcPct val="0"/>
              </a:spcBef>
            </a:pPr>
            <a:r>
              <a:rPr lang="en-US" b="true" sz="20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Hugging face Pipelines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93034" y="5148797"/>
            <a:ext cx="2196854" cy="37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6"/>
              </a:lnSpc>
              <a:spcBef>
                <a:spcPct val="0"/>
              </a:spcBef>
            </a:pPr>
            <a:r>
              <a:rPr lang="en-US" b="true" sz="20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Gradio Interface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33960" y="5179359"/>
            <a:ext cx="1105387" cy="37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6"/>
              </a:lnSpc>
              <a:spcBef>
                <a:spcPct val="0"/>
              </a:spcBef>
            </a:pPr>
            <a:r>
              <a:rPr lang="en-US" b="true" sz="20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Python</a:t>
            </a:r>
          </a:p>
        </p:txBody>
      </p:sp>
      <p:sp>
        <p:nvSpPr>
          <p:cNvPr name="Freeform 27" id="27"/>
          <p:cNvSpPr/>
          <p:nvPr/>
        </p:nvSpPr>
        <p:spPr>
          <a:xfrm flipH="true" flipV="false" rot="-978639">
            <a:off x="1297195" y="9345416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9" y="0"/>
                </a:moveTo>
                <a:lnTo>
                  <a:pt x="0" y="0"/>
                </a:lnTo>
                <a:lnTo>
                  <a:pt x="0" y="7127528"/>
                </a:lnTo>
                <a:lnTo>
                  <a:pt x="11979039" y="7127528"/>
                </a:lnTo>
                <a:lnTo>
                  <a:pt x="1197903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-1925485" y="6182800"/>
            <a:ext cx="4925747" cy="5425330"/>
          </a:xfrm>
          <a:custGeom>
            <a:avLst/>
            <a:gdLst/>
            <a:ahLst/>
            <a:cxnLst/>
            <a:rect r="r" b="b" t="t" l="l"/>
            <a:pathLst>
              <a:path h="5425330" w="4925747">
                <a:moveTo>
                  <a:pt x="0" y="0"/>
                </a:moveTo>
                <a:lnTo>
                  <a:pt x="4925748" y="0"/>
                </a:lnTo>
                <a:lnTo>
                  <a:pt x="4925748" y="5425330"/>
                </a:lnTo>
                <a:lnTo>
                  <a:pt x="0" y="5425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2274144" y="5834189"/>
            <a:ext cx="140050" cy="14005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2CD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2449674" y="5722257"/>
            <a:ext cx="1399931" cy="29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4"/>
              </a:lnSpc>
              <a:spcBef>
                <a:spcPct val="0"/>
              </a:spcBef>
            </a:pPr>
            <a:r>
              <a:rPr lang="en-US" sz="1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Transformers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2274144" y="6225215"/>
            <a:ext cx="140050" cy="140050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2CD5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2549563" y="6113283"/>
            <a:ext cx="646576" cy="29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4"/>
              </a:lnSpc>
              <a:spcBef>
                <a:spcPct val="0"/>
              </a:spcBef>
            </a:pPr>
            <a:r>
              <a:rPr lang="en-US" sz="1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Gradio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2275335" y="6602874"/>
            <a:ext cx="140050" cy="140050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2CD5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2450865" y="6490942"/>
            <a:ext cx="845162" cy="29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4"/>
              </a:lnSpc>
              <a:spcBef>
                <a:spcPct val="0"/>
              </a:spcBef>
            </a:pPr>
            <a:r>
              <a:rPr lang="en-US" sz="1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2275335" y="6993900"/>
            <a:ext cx="140050" cy="140050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2CD5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2450865" y="6881968"/>
            <a:ext cx="1064812" cy="29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4"/>
              </a:lnSpc>
              <a:spcBef>
                <a:spcPct val="0"/>
              </a:spcBef>
            </a:pPr>
            <a:r>
              <a:rPr lang="en-US" sz="1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Matplotlib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05660">
            <a:off x="-1715512" y="8778023"/>
            <a:ext cx="10617091" cy="6317169"/>
          </a:xfrm>
          <a:custGeom>
            <a:avLst/>
            <a:gdLst/>
            <a:ahLst/>
            <a:cxnLst/>
            <a:rect r="r" b="b" t="t" l="l"/>
            <a:pathLst>
              <a:path h="6317169" w="10617091">
                <a:moveTo>
                  <a:pt x="0" y="0"/>
                </a:moveTo>
                <a:lnTo>
                  <a:pt x="10617092" y="0"/>
                </a:lnTo>
                <a:lnTo>
                  <a:pt x="10617092" y="6317169"/>
                </a:lnTo>
                <a:lnTo>
                  <a:pt x="0" y="6317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978639">
            <a:off x="8095867" y="8570742"/>
            <a:ext cx="11880345" cy="7068806"/>
          </a:xfrm>
          <a:custGeom>
            <a:avLst/>
            <a:gdLst/>
            <a:ahLst/>
            <a:cxnLst/>
            <a:rect r="r" b="b" t="t" l="l"/>
            <a:pathLst>
              <a:path h="7068806" w="11880345">
                <a:moveTo>
                  <a:pt x="11880346" y="0"/>
                </a:moveTo>
                <a:lnTo>
                  <a:pt x="0" y="0"/>
                </a:lnTo>
                <a:lnTo>
                  <a:pt x="0" y="7068806"/>
                </a:lnTo>
                <a:lnTo>
                  <a:pt x="11880346" y="7068806"/>
                </a:lnTo>
                <a:lnTo>
                  <a:pt x="118803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620375">
            <a:off x="-3762979" y="-1231160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0" y="0"/>
                </a:moveTo>
                <a:lnTo>
                  <a:pt x="9100772" y="0"/>
                </a:lnTo>
                <a:lnTo>
                  <a:pt x="9100772" y="4500528"/>
                </a:lnTo>
                <a:lnTo>
                  <a:pt x="0" y="450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true" rot="-7611712">
            <a:off x="13654322" y="-945318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9100772" y="4500528"/>
                </a:moveTo>
                <a:lnTo>
                  <a:pt x="0" y="4500528"/>
                </a:lnTo>
                <a:lnTo>
                  <a:pt x="0" y="0"/>
                </a:lnTo>
                <a:lnTo>
                  <a:pt x="9100772" y="0"/>
                </a:lnTo>
                <a:lnTo>
                  <a:pt x="9100772" y="4500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2700000">
            <a:off x="-3581099" y="-3744874"/>
            <a:ext cx="9309506" cy="7645432"/>
          </a:xfrm>
          <a:custGeom>
            <a:avLst/>
            <a:gdLst/>
            <a:ahLst/>
            <a:cxnLst/>
            <a:rect r="r" b="b" t="t" l="l"/>
            <a:pathLst>
              <a:path h="7645432" w="9309506">
                <a:moveTo>
                  <a:pt x="0" y="0"/>
                </a:moveTo>
                <a:lnTo>
                  <a:pt x="9309505" y="0"/>
                </a:lnTo>
                <a:lnTo>
                  <a:pt x="9309505" y="7645432"/>
                </a:lnTo>
                <a:lnTo>
                  <a:pt x="0" y="7645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40613" y="6072317"/>
            <a:ext cx="4925747" cy="5425330"/>
          </a:xfrm>
          <a:custGeom>
            <a:avLst/>
            <a:gdLst/>
            <a:ahLst/>
            <a:cxnLst/>
            <a:rect r="r" b="b" t="t" l="l"/>
            <a:pathLst>
              <a:path h="5425330" w="4925747">
                <a:moveTo>
                  <a:pt x="0" y="0"/>
                </a:moveTo>
                <a:lnTo>
                  <a:pt x="4925748" y="0"/>
                </a:lnTo>
                <a:lnTo>
                  <a:pt x="4925748" y="5425330"/>
                </a:lnTo>
                <a:lnTo>
                  <a:pt x="0" y="5425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79840" y="1611244"/>
            <a:ext cx="859507" cy="857358"/>
          </a:xfrm>
          <a:custGeom>
            <a:avLst/>
            <a:gdLst/>
            <a:ahLst/>
            <a:cxnLst/>
            <a:rect r="r" b="b" t="t" l="l"/>
            <a:pathLst>
              <a:path h="857358" w="859507">
                <a:moveTo>
                  <a:pt x="0" y="0"/>
                </a:moveTo>
                <a:lnTo>
                  <a:pt x="859507" y="0"/>
                </a:lnTo>
                <a:lnTo>
                  <a:pt x="859507" y="857358"/>
                </a:lnTo>
                <a:lnTo>
                  <a:pt x="0" y="857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2760710" y="3192502"/>
            <a:ext cx="1276657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true" flipV="false" rot="-978639">
            <a:off x="1297195" y="9345416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9" y="0"/>
                </a:moveTo>
                <a:lnTo>
                  <a:pt x="0" y="0"/>
                </a:lnTo>
                <a:lnTo>
                  <a:pt x="0" y="7127528"/>
                </a:lnTo>
                <a:lnTo>
                  <a:pt x="11979039" y="7127528"/>
                </a:lnTo>
                <a:lnTo>
                  <a:pt x="1197903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925485" y="6182800"/>
            <a:ext cx="4925747" cy="5425330"/>
          </a:xfrm>
          <a:custGeom>
            <a:avLst/>
            <a:gdLst/>
            <a:ahLst/>
            <a:cxnLst/>
            <a:rect r="r" b="b" t="t" l="l"/>
            <a:pathLst>
              <a:path h="5425330" w="4925747">
                <a:moveTo>
                  <a:pt x="0" y="0"/>
                </a:moveTo>
                <a:lnTo>
                  <a:pt x="4925748" y="0"/>
                </a:lnTo>
                <a:lnTo>
                  <a:pt x="4925748" y="5425330"/>
                </a:lnTo>
                <a:lnTo>
                  <a:pt x="0" y="5425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72368" y="5054861"/>
            <a:ext cx="420254" cy="42025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926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074702" y="5054861"/>
            <a:ext cx="420254" cy="42025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926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839925" y="6419375"/>
            <a:ext cx="608150" cy="625347"/>
          </a:xfrm>
          <a:custGeom>
            <a:avLst/>
            <a:gdLst/>
            <a:ahLst/>
            <a:cxnLst/>
            <a:rect r="r" b="b" t="t" l="l"/>
            <a:pathLst>
              <a:path h="625347" w="608150">
                <a:moveTo>
                  <a:pt x="0" y="0"/>
                </a:moveTo>
                <a:lnTo>
                  <a:pt x="608150" y="0"/>
                </a:lnTo>
                <a:lnTo>
                  <a:pt x="608150" y="625347"/>
                </a:lnTo>
                <a:lnTo>
                  <a:pt x="0" y="625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360985" y="1633047"/>
            <a:ext cx="7171861" cy="73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7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SENTIMENT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03984" y="3377682"/>
            <a:ext cx="4280033" cy="60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5"/>
              </a:lnSpc>
            </a:pPr>
            <a:r>
              <a:rPr lang="en-US" b="true" sz="3518" spc="137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CHOICES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54547" y="4978661"/>
            <a:ext cx="7289947" cy="77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6"/>
              </a:lnSpc>
              <a:spcBef>
                <a:spcPct val="0"/>
              </a:spcBef>
            </a:pPr>
            <a:r>
              <a:rPr lang="en-US" b="true" sz="2025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CAMeL-Lab/bert-base-arabic-camelbert-da-sentiment </a:t>
            </a:r>
            <a:r>
              <a:rPr lang="en-US" sz="20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Arabic sentiment analysis.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53047" y="4978661"/>
            <a:ext cx="6606253" cy="77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6"/>
              </a:lnSpc>
              <a:spcBef>
                <a:spcPct val="0"/>
              </a:spcBef>
            </a:pPr>
            <a:r>
              <a:rPr lang="en-US" b="true" sz="2025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distilbert-base-uncased-finetuned-sst-2-english</a:t>
            </a:r>
            <a:r>
              <a:rPr lang="en-US" b="true" sz="20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English sentiment analysis.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640628" y="7195239"/>
            <a:ext cx="9006745" cy="135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22"/>
              </a:lnSpc>
              <a:spcBef>
                <a:spcPct val="0"/>
              </a:spcBef>
            </a:pPr>
            <a:r>
              <a:rPr lang="en-US" sz="17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chose these models because they are </a:t>
            </a:r>
            <a:r>
              <a:rPr lang="en-US" sz="1719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pre-trained</a:t>
            </a:r>
            <a:r>
              <a:rPr lang="en-US" sz="17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on extensive datasets,  The English model, </a:t>
            </a:r>
            <a:r>
              <a:rPr lang="en-US" b="true" sz="171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distilBERT</a:t>
            </a:r>
            <a:r>
              <a:rPr lang="en-US" sz="17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is known for its smaller size and faster performance, For Arabic, the </a:t>
            </a:r>
            <a:r>
              <a:rPr lang="en-US" b="true" sz="171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CAMeL-Lab</a:t>
            </a:r>
            <a:r>
              <a:rPr lang="en-US" sz="17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model is specifically </a:t>
            </a:r>
            <a:r>
              <a:rPr lang="en-US" sz="1719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fine-tuned</a:t>
            </a:r>
            <a:r>
              <a:rPr lang="en-US" sz="17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for Arabic language, providing more precise sentiment detection in Arabic text.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05660">
            <a:off x="-1715512" y="8778023"/>
            <a:ext cx="10617091" cy="6317169"/>
          </a:xfrm>
          <a:custGeom>
            <a:avLst/>
            <a:gdLst/>
            <a:ahLst/>
            <a:cxnLst/>
            <a:rect r="r" b="b" t="t" l="l"/>
            <a:pathLst>
              <a:path h="6317169" w="10617091">
                <a:moveTo>
                  <a:pt x="0" y="0"/>
                </a:moveTo>
                <a:lnTo>
                  <a:pt x="10617092" y="0"/>
                </a:lnTo>
                <a:lnTo>
                  <a:pt x="10617092" y="6317169"/>
                </a:lnTo>
                <a:lnTo>
                  <a:pt x="0" y="6317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978639">
            <a:off x="8095867" y="8570742"/>
            <a:ext cx="11880345" cy="7068806"/>
          </a:xfrm>
          <a:custGeom>
            <a:avLst/>
            <a:gdLst/>
            <a:ahLst/>
            <a:cxnLst/>
            <a:rect r="r" b="b" t="t" l="l"/>
            <a:pathLst>
              <a:path h="7068806" w="11880345">
                <a:moveTo>
                  <a:pt x="11880346" y="0"/>
                </a:moveTo>
                <a:lnTo>
                  <a:pt x="0" y="0"/>
                </a:lnTo>
                <a:lnTo>
                  <a:pt x="0" y="7068806"/>
                </a:lnTo>
                <a:lnTo>
                  <a:pt x="11880346" y="7068806"/>
                </a:lnTo>
                <a:lnTo>
                  <a:pt x="118803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620375">
            <a:off x="-3762979" y="-1231160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0" y="0"/>
                </a:moveTo>
                <a:lnTo>
                  <a:pt x="9100772" y="0"/>
                </a:lnTo>
                <a:lnTo>
                  <a:pt x="9100772" y="4500528"/>
                </a:lnTo>
                <a:lnTo>
                  <a:pt x="0" y="450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true" rot="-7611712">
            <a:off x="13654322" y="-945318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9100772" y="4500528"/>
                </a:moveTo>
                <a:lnTo>
                  <a:pt x="0" y="4500528"/>
                </a:lnTo>
                <a:lnTo>
                  <a:pt x="0" y="0"/>
                </a:lnTo>
                <a:lnTo>
                  <a:pt x="9100772" y="0"/>
                </a:lnTo>
                <a:lnTo>
                  <a:pt x="9100772" y="4500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2700000">
            <a:off x="-3581099" y="-3744874"/>
            <a:ext cx="9309506" cy="7645432"/>
          </a:xfrm>
          <a:custGeom>
            <a:avLst/>
            <a:gdLst/>
            <a:ahLst/>
            <a:cxnLst/>
            <a:rect r="r" b="b" t="t" l="l"/>
            <a:pathLst>
              <a:path h="7645432" w="9309506">
                <a:moveTo>
                  <a:pt x="0" y="0"/>
                </a:moveTo>
                <a:lnTo>
                  <a:pt x="9309505" y="0"/>
                </a:lnTo>
                <a:lnTo>
                  <a:pt x="9309505" y="7645432"/>
                </a:lnTo>
                <a:lnTo>
                  <a:pt x="0" y="7645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40613" y="6072317"/>
            <a:ext cx="4925747" cy="5425330"/>
          </a:xfrm>
          <a:custGeom>
            <a:avLst/>
            <a:gdLst/>
            <a:ahLst/>
            <a:cxnLst/>
            <a:rect r="r" b="b" t="t" l="l"/>
            <a:pathLst>
              <a:path h="5425330" w="4925747">
                <a:moveTo>
                  <a:pt x="0" y="0"/>
                </a:moveTo>
                <a:lnTo>
                  <a:pt x="4925748" y="0"/>
                </a:lnTo>
                <a:lnTo>
                  <a:pt x="4925748" y="5425330"/>
                </a:lnTo>
                <a:lnTo>
                  <a:pt x="0" y="5425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2760710" y="3192502"/>
            <a:ext cx="1276657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true" flipV="false" rot="-978639">
            <a:off x="1297195" y="9345416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9" y="0"/>
                </a:moveTo>
                <a:lnTo>
                  <a:pt x="0" y="0"/>
                </a:lnTo>
                <a:lnTo>
                  <a:pt x="0" y="7127528"/>
                </a:lnTo>
                <a:lnTo>
                  <a:pt x="11979039" y="7127528"/>
                </a:lnTo>
                <a:lnTo>
                  <a:pt x="1197903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925485" y="6182800"/>
            <a:ext cx="4925747" cy="5425330"/>
          </a:xfrm>
          <a:custGeom>
            <a:avLst/>
            <a:gdLst/>
            <a:ahLst/>
            <a:cxnLst/>
            <a:rect r="r" b="b" t="t" l="l"/>
            <a:pathLst>
              <a:path h="5425330" w="4925747">
                <a:moveTo>
                  <a:pt x="0" y="0"/>
                </a:moveTo>
                <a:lnTo>
                  <a:pt x="4925748" y="0"/>
                </a:lnTo>
                <a:lnTo>
                  <a:pt x="4925748" y="5425330"/>
                </a:lnTo>
                <a:lnTo>
                  <a:pt x="0" y="5425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69344" y="5233274"/>
            <a:ext cx="705616" cy="882020"/>
          </a:xfrm>
          <a:custGeom>
            <a:avLst/>
            <a:gdLst/>
            <a:ahLst/>
            <a:cxnLst/>
            <a:rect r="r" b="b" t="t" l="l"/>
            <a:pathLst>
              <a:path h="882020" w="705616">
                <a:moveTo>
                  <a:pt x="0" y="0"/>
                </a:moveTo>
                <a:lnTo>
                  <a:pt x="705616" y="0"/>
                </a:lnTo>
                <a:lnTo>
                  <a:pt x="705616" y="882020"/>
                </a:lnTo>
                <a:lnTo>
                  <a:pt x="0" y="8820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4899000" y="5807982"/>
            <a:ext cx="1895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8308655" y="5233274"/>
            <a:ext cx="1670689" cy="1017032"/>
          </a:xfrm>
          <a:custGeom>
            <a:avLst/>
            <a:gdLst/>
            <a:ahLst/>
            <a:cxnLst/>
            <a:rect r="r" b="b" t="t" l="l"/>
            <a:pathLst>
              <a:path h="1017032" w="1670689">
                <a:moveTo>
                  <a:pt x="0" y="0"/>
                </a:moveTo>
                <a:lnTo>
                  <a:pt x="1670690" y="0"/>
                </a:lnTo>
                <a:lnTo>
                  <a:pt x="1670690" y="1017032"/>
                </a:lnTo>
                <a:lnTo>
                  <a:pt x="0" y="1017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934374" y="5124175"/>
            <a:ext cx="1017181" cy="1014638"/>
          </a:xfrm>
          <a:custGeom>
            <a:avLst/>
            <a:gdLst/>
            <a:ahLst/>
            <a:cxnLst/>
            <a:rect r="r" b="b" t="t" l="l"/>
            <a:pathLst>
              <a:path h="1014638" w="1017181">
                <a:moveTo>
                  <a:pt x="0" y="0"/>
                </a:moveTo>
                <a:lnTo>
                  <a:pt x="1017181" y="0"/>
                </a:lnTo>
                <a:lnTo>
                  <a:pt x="1017181" y="1014638"/>
                </a:lnTo>
                <a:lnTo>
                  <a:pt x="0" y="10146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11493820" y="5785429"/>
            <a:ext cx="1895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760710" y="5379481"/>
            <a:ext cx="1008458" cy="723568"/>
          </a:xfrm>
          <a:custGeom>
            <a:avLst/>
            <a:gdLst/>
            <a:ahLst/>
            <a:cxnLst/>
            <a:rect r="r" b="b" t="t" l="l"/>
            <a:pathLst>
              <a:path h="723568" w="1008458">
                <a:moveTo>
                  <a:pt x="0" y="0"/>
                </a:moveTo>
                <a:lnTo>
                  <a:pt x="1008458" y="0"/>
                </a:lnTo>
                <a:lnTo>
                  <a:pt x="1008458" y="723568"/>
                </a:lnTo>
                <a:lnTo>
                  <a:pt x="0" y="72356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354435" y="5263275"/>
            <a:ext cx="862573" cy="862573"/>
          </a:xfrm>
          <a:custGeom>
            <a:avLst/>
            <a:gdLst/>
            <a:ahLst/>
            <a:cxnLst/>
            <a:rect r="r" b="b" t="t" l="l"/>
            <a:pathLst>
              <a:path h="862573" w="862573">
                <a:moveTo>
                  <a:pt x="0" y="0"/>
                </a:moveTo>
                <a:lnTo>
                  <a:pt x="862573" y="0"/>
                </a:lnTo>
                <a:lnTo>
                  <a:pt x="862573" y="862573"/>
                </a:lnTo>
                <a:lnTo>
                  <a:pt x="0" y="86257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059910" y="3355330"/>
            <a:ext cx="6013721" cy="60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5"/>
              </a:lnSpc>
            </a:pPr>
            <a:r>
              <a:rPr lang="en-US" b="true" sz="3518" spc="137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WORKFLOW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4786" y="6391519"/>
            <a:ext cx="3791849" cy="101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sz="17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user get to choose the Language and upload a file that contains sentences to be classified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84975" y="4655336"/>
            <a:ext cx="1151470" cy="37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6"/>
              </a:lnSpc>
              <a:spcBef>
                <a:spcPct val="0"/>
              </a:spcBef>
            </a:pPr>
            <a:r>
              <a:rPr lang="en-US" b="true" sz="20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INPUTS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68265" y="4655336"/>
            <a:ext cx="1151470" cy="37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6"/>
              </a:lnSpc>
              <a:spcBef>
                <a:spcPct val="0"/>
              </a:spcBef>
            </a:pPr>
            <a:r>
              <a:rPr lang="en-US" b="true" sz="20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52242" y="5329627"/>
            <a:ext cx="2208065" cy="30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73"/>
              </a:lnSpc>
              <a:spcBef>
                <a:spcPct val="0"/>
              </a:spcBef>
            </a:pPr>
            <a:r>
              <a:rPr lang="en-US" sz="16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MODEL SELECTION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81448" y="6391519"/>
            <a:ext cx="2925105" cy="101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sz="17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project uses a sentiment-analysis model to classify the sentences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42964" y="4655336"/>
            <a:ext cx="1151470" cy="37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6"/>
              </a:lnSpc>
              <a:spcBef>
                <a:spcPct val="0"/>
              </a:spcBef>
            </a:pPr>
            <a:r>
              <a:rPr lang="en-US" b="true" sz="20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83280" y="6391519"/>
            <a:ext cx="3470838" cy="101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sz="17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table that contains the classified sentences along with a distribution bar plot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89491" y="5329627"/>
            <a:ext cx="1102955" cy="30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73"/>
              </a:lnSpc>
              <a:spcBef>
                <a:spcPct val="0"/>
              </a:spcBef>
            </a:pPr>
            <a:r>
              <a:rPr lang="en-US" sz="16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RESULTS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360985" y="1633047"/>
            <a:ext cx="7171861" cy="73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7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SENTIMENT ANALYSIS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2679840" y="1611244"/>
            <a:ext cx="859507" cy="857358"/>
          </a:xfrm>
          <a:custGeom>
            <a:avLst/>
            <a:gdLst/>
            <a:ahLst/>
            <a:cxnLst/>
            <a:rect r="r" b="b" t="t" l="l"/>
            <a:pathLst>
              <a:path h="857358" w="859507">
                <a:moveTo>
                  <a:pt x="0" y="0"/>
                </a:moveTo>
                <a:lnTo>
                  <a:pt x="859507" y="0"/>
                </a:lnTo>
                <a:lnTo>
                  <a:pt x="859507" y="857358"/>
                </a:lnTo>
                <a:lnTo>
                  <a:pt x="0" y="8573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05660">
            <a:off x="-1770085" y="9050889"/>
            <a:ext cx="10617091" cy="6317169"/>
          </a:xfrm>
          <a:custGeom>
            <a:avLst/>
            <a:gdLst/>
            <a:ahLst/>
            <a:cxnLst/>
            <a:rect r="r" b="b" t="t" l="l"/>
            <a:pathLst>
              <a:path h="6317169" w="10617091">
                <a:moveTo>
                  <a:pt x="0" y="0"/>
                </a:moveTo>
                <a:lnTo>
                  <a:pt x="10617091" y="0"/>
                </a:lnTo>
                <a:lnTo>
                  <a:pt x="10617091" y="6317170"/>
                </a:lnTo>
                <a:lnTo>
                  <a:pt x="0" y="6317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978639">
            <a:off x="8095867" y="9150555"/>
            <a:ext cx="11880345" cy="7068806"/>
          </a:xfrm>
          <a:custGeom>
            <a:avLst/>
            <a:gdLst/>
            <a:ahLst/>
            <a:cxnLst/>
            <a:rect r="r" b="b" t="t" l="l"/>
            <a:pathLst>
              <a:path h="7068806" w="11880345">
                <a:moveTo>
                  <a:pt x="11880346" y="0"/>
                </a:moveTo>
                <a:lnTo>
                  <a:pt x="0" y="0"/>
                </a:lnTo>
                <a:lnTo>
                  <a:pt x="0" y="7068806"/>
                </a:lnTo>
                <a:lnTo>
                  <a:pt x="11880346" y="7068806"/>
                </a:lnTo>
                <a:lnTo>
                  <a:pt x="118803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620375">
            <a:off x="-3762979" y="-1231160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0" y="0"/>
                </a:moveTo>
                <a:lnTo>
                  <a:pt x="9100772" y="0"/>
                </a:lnTo>
                <a:lnTo>
                  <a:pt x="9100772" y="4500528"/>
                </a:lnTo>
                <a:lnTo>
                  <a:pt x="0" y="450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true" rot="-7611712">
            <a:off x="13654322" y="-945318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9100772" y="4500528"/>
                </a:moveTo>
                <a:lnTo>
                  <a:pt x="0" y="4500528"/>
                </a:lnTo>
                <a:lnTo>
                  <a:pt x="0" y="0"/>
                </a:lnTo>
                <a:lnTo>
                  <a:pt x="9100772" y="0"/>
                </a:lnTo>
                <a:lnTo>
                  <a:pt x="9100772" y="4500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2700000">
            <a:off x="-3581099" y="-3744874"/>
            <a:ext cx="9309506" cy="7645432"/>
          </a:xfrm>
          <a:custGeom>
            <a:avLst/>
            <a:gdLst/>
            <a:ahLst/>
            <a:cxnLst/>
            <a:rect r="r" b="b" t="t" l="l"/>
            <a:pathLst>
              <a:path h="7645432" w="9309506">
                <a:moveTo>
                  <a:pt x="0" y="0"/>
                </a:moveTo>
                <a:lnTo>
                  <a:pt x="9309505" y="0"/>
                </a:lnTo>
                <a:lnTo>
                  <a:pt x="9309505" y="7645432"/>
                </a:lnTo>
                <a:lnTo>
                  <a:pt x="0" y="7645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40613" y="6072317"/>
            <a:ext cx="4925747" cy="5425330"/>
          </a:xfrm>
          <a:custGeom>
            <a:avLst/>
            <a:gdLst/>
            <a:ahLst/>
            <a:cxnLst/>
            <a:rect r="r" b="b" t="t" l="l"/>
            <a:pathLst>
              <a:path h="5425330" w="4925747">
                <a:moveTo>
                  <a:pt x="0" y="0"/>
                </a:moveTo>
                <a:lnTo>
                  <a:pt x="4925748" y="0"/>
                </a:lnTo>
                <a:lnTo>
                  <a:pt x="4925748" y="5425330"/>
                </a:lnTo>
                <a:lnTo>
                  <a:pt x="0" y="5425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2760710" y="3192502"/>
            <a:ext cx="1276657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true" flipV="false" rot="-978639">
            <a:off x="1297195" y="9345416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9" y="0"/>
                </a:moveTo>
                <a:lnTo>
                  <a:pt x="0" y="0"/>
                </a:lnTo>
                <a:lnTo>
                  <a:pt x="0" y="7127528"/>
                </a:lnTo>
                <a:lnTo>
                  <a:pt x="11979039" y="7127528"/>
                </a:lnTo>
                <a:lnTo>
                  <a:pt x="1197903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925485" y="6182800"/>
            <a:ext cx="4925747" cy="5425330"/>
          </a:xfrm>
          <a:custGeom>
            <a:avLst/>
            <a:gdLst/>
            <a:ahLst/>
            <a:cxnLst/>
            <a:rect r="r" b="b" t="t" l="l"/>
            <a:pathLst>
              <a:path h="5425330" w="4925747">
                <a:moveTo>
                  <a:pt x="0" y="0"/>
                </a:moveTo>
                <a:lnTo>
                  <a:pt x="4925748" y="0"/>
                </a:lnTo>
                <a:lnTo>
                  <a:pt x="4925748" y="5425330"/>
                </a:lnTo>
                <a:lnTo>
                  <a:pt x="0" y="5425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94692" y="6182800"/>
            <a:ext cx="5590414" cy="2521519"/>
          </a:xfrm>
          <a:custGeom>
            <a:avLst/>
            <a:gdLst/>
            <a:ahLst/>
            <a:cxnLst/>
            <a:rect r="r" b="b" t="t" l="l"/>
            <a:pathLst>
              <a:path h="2521519" w="5590414">
                <a:moveTo>
                  <a:pt x="0" y="0"/>
                </a:moveTo>
                <a:lnTo>
                  <a:pt x="5590415" y="0"/>
                </a:lnTo>
                <a:lnTo>
                  <a:pt x="5590415" y="2521519"/>
                </a:lnTo>
                <a:lnTo>
                  <a:pt x="0" y="25215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6927321" y="7515731"/>
            <a:ext cx="221667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9631691" y="5898079"/>
            <a:ext cx="3713018" cy="2975458"/>
          </a:xfrm>
          <a:custGeom>
            <a:avLst/>
            <a:gdLst/>
            <a:ahLst/>
            <a:cxnLst/>
            <a:rect r="r" b="b" t="t" l="l"/>
            <a:pathLst>
              <a:path h="2975458" w="3713018">
                <a:moveTo>
                  <a:pt x="0" y="0"/>
                </a:moveTo>
                <a:lnTo>
                  <a:pt x="3713019" y="0"/>
                </a:lnTo>
                <a:lnTo>
                  <a:pt x="3713019" y="2975458"/>
                </a:lnTo>
                <a:lnTo>
                  <a:pt x="0" y="2975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743521" y="5928605"/>
            <a:ext cx="3973960" cy="2966860"/>
          </a:xfrm>
          <a:custGeom>
            <a:avLst/>
            <a:gdLst/>
            <a:ahLst/>
            <a:cxnLst/>
            <a:rect r="r" b="b" t="t" l="l"/>
            <a:pathLst>
              <a:path h="2966860" w="3973960">
                <a:moveTo>
                  <a:pt x="0" y="0"/>
                </a:moveTo>
                <a:lnTo>
                  <a:pt x="3973960" y="0"/>
                </a:lnTo>
                <a:lnTo>
                  <a:pt x="3973960" y="2966860"/>
                </a:lnTo>
                <a:lnTo>
                  <a:pt x="0" y="29668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959776" y="3328043"/>
            <a:ext cx="6368448" cy="60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5"/>
              </a:lnSpc>
            </a:pPr>
            <a:r>
              <a:rPr lang="en-US" b="true" sz="3518" spc="137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ILLUSTRATIVE EXMAPLE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3975" y="4828155"/>
            <a:ext cx="3791849" cy="101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sz="17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user get to choose the Language and upload a file that contains sentences to be classified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14164" y="4323692"/>
            <a:ext cx="1151470" cy="37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6"/>
              </a:lnSpc>
              <a:spcBef>
                <a:spcPct val="0"/>
              </a:spcBef>
            </a:pPr>
            <a:r>
              <a:rPr lang="en-US" b="true" sz="20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INPUTS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27321" y="7060263"/>
            <a:ext cx="2018215" cy="32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sz="17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Classifies Inputs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24254" y="4052722"/>
            <a:ext cx="1151470" cy="37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6"/>
              </a:lnSpc>
              <a:spcBef>
                <a:spcPct val="0"/>
              </a:spcBef>
            </a:pPr>
            <a:r>
              <a:rPr lang="en-US" b="true" sz="20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92173" y="4557185"/>
            <a:ext cx="3470838" cy="101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sz="17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table that contains the classified sentences along with a distribution bar plot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60985" y="1633047"/>
            <a:ext cx="7171861" cy="73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7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SENTIMENT ANALYSIS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2679840" y="1611244"/>
            <a:ext cx="859507" cy="857358"/>
          </a:xfrm>
          <a:custGeom>
            <a:avLst/>
            <a:gdLst/>
            <a:ahLst/>
            <a:cxnLst/>
            <a:rect r="r" b="b" t="t" l="l"/>
            <a:pathLst>
              <a:path h="857358" w="859507">
                <a:moveTo>
                  <a:pt x="0" y="0"/>
                </a:moveTo>
                <a:lnTo>
                  <a:pt x="859507" y="0"/>
                </a:lnTo>
                <a:lnTo>
                  <a:pt x="859507" y="857358"/>
                </a:lnTo>
                <a:lnTo>
                  <a:pt x="0" y="8573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62015">
            <a:off x="10606840" y="3036203"/>
            <a:ext cx="12488918" cy="6176040"/>
          </a:xfrm>
          <a:custGeom>
            <a:avLst/>
            <a:gdLst/>
            <a:ahLst/>
            <a:cxnLst/>
            <a:rect r="r" b="b" t="t" l="l"/>
            <a:pathLst>
              <a:path h="6176040" w="12488918">
                <a:moveTo>
                  <a:pt x="0" y="0"/>
                </a:moveTo>
                <a:lnTo>
                  <a:pt x="12488918" y="0"/>
                </a:lnTo>
                <a:lnTo>
                  <a:pt x="12488918" y="6176039"/>
                </a:lnTo>
                <a:lnTo>
                  <a:pt x="0" y="6176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92416">
            <a:off x="-4102332" y="4826625"/>
            <a:ext cx="13034898" cy="6446038"/>
          </a:xfrm>
          <a:custGeom>
            <a:avLst/>
            <a:gdLst/>
            <a:ahLst/>
            <a:cxnLst/>
            <a:rect r="r" b="b" t="t" l="l"/>
            <a:pathLst>
              <a:path h="6446038" w="13034898">
                <a:moveTo>
                  <a:pt x="0" y="0"/>
                </a:moveTo>
                <a:lnTo>
                  <a:pt x="13034898" y="0"/>
                </a:lnTo>
                <a:lnTo>
                  <a:pt x="13034898" y="6446039"/>
                </a:lnTo>
                <a:lnTo>
                  <a:pt x="0" y="6446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11354" y="-2353991"/>
            <a:ext cx="7929446" cy="7929446"/>
          </a:xfrm>
          <a:custGeom>
            <a:avLst/>
            <a:gdLst/>
            <a:ahLst/>
            <a:cxnLst/>
            <a:rect r="r" b="b" t="t" l="l"/>
            <a:pathLst>
              <a:path h="7929446" w="7929446">
                <a:moveTo>
                  <a:pt x="0" y="0"/>
                </a:moveTo>
                <a:lnTo>
                  <a:pt x="7929446" y="0"/>
                </a:lnTo>
                <a:lnTo>
                  <a:pt x="7929446" y="7929447"/>
                </a:lnTo>
                <a:lnTo>
                  <a:pt x="0" y="7929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621428">
            <a:off x="-5698100" y="-3688390"/>
            <a:ext cx="10550923" cy="11871643"/>
          </a:xfrm>
          <a:custGeom>
            <a:avLst/>
            <a:gdLst/>
            <a:ahLst/>
            <a:cxnLst/>
            <a:rect r="r" b="b" t="t" l="l"/>
            <a:pathLst>
              <a:path h="11871643" w="10550923">
                <a:moveTo>
                  <a:pt x="0" y="0"/>
                </a:moveTo>
                <a:lnTo>
                  <a:pt x="10550923" y="0"/>
                </a:lnTo>
                <a:lnTo>
                  <a:pt x="10550923" y="11871643"/>
                </a:lnTo>
                <a:lnTo>
                  <a:pt x="0" y="118716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60540" y="-2792995"/>
            <a:ext cx="13387940" cy="7815210"/>
          </a:xfrm>
          <a:custGeom>
            <a:avLst/>
            <a:gdLst/>
            <a:ahLst/>
            <a:cxnLst/>
            <a:rect r="r" b="b" t="t" l="l"/>
            <a:pathLst>
              <a:path h="7815210" w="13387940">
                <a:moveTo>
                  <a:pt x="0" y="0"/>
                </a:moveTo>
                <a:lnTo>
                  <a:pt x="13387939" y="0"/>
                </a:lnTo>
                <a:lnTo>
                  <a:pt x="13387939" y="7815210"/>
                </a:lnTo>
                <a:lnTo>
                  <a:pt x="0" y="78152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5585434" y="8263820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5585434" y="7416103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4048156" y="1420232"/>
            <a:ext cx="10600988" cy="525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b="true" sz="10000" spc="39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FOOD RECOGNITION &amp;  NUTRITION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24637" y="7398900"/>
            <a:ext cx="7003146" cy="796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4"/>
              </a:lnSpc>
            </a:pPr>
            <a:r>
              <a:rPr lang="en-US" b="true" sz="4688" spc="18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IMAGE-TEXT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DAGR2cKKIrA</dc:identifier>
  <dcterms:modified xsi:type="dcterms:W3CDTF">2011-08-01T06:04:30Z</dcterms:modified>
  <cp:revision>1</cp:revision>
  <dc:title>Project_Presentation</dc:title>
</cp:coreProperties>
</file>